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2.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56" r:id="rId2"/>
    <p:sldId id="257" r:id="rId3"/>
    <p:sldId id="293" r:id="rId4"/>
    <p:sldId id="303" r:id="rId5"/>
    <p:sldId id="349" r:id="rId6"/>
    <p:sldId id="317" r:id="rId7"/>
    <p:sldId id="366" r:id="rId8"/>
    <p:sldId id="367" r:id="rId9"/>
    <p:sldId id="296" r:id="rId10"/>
    <p:sldId id="306" r:id="rId11"/>
    <p:sldId id="333" r:id="rId12"/>
    <p:sldId id="302" r:id="rId13"/>
    <p:sldId id="297" r:id="rId14"/>
    <p:sldId id="309" r:id="rId15"/>
    <p:sldId id="334" r:id="rId16"/>
    <p:sldId id="300" r:id="rId17"/>
    <p:sldId id="308" r:id="rId18"/>
    <p:sldId id="301" r:id="rId19"/>
    <p:sldId id="292" r:id="rId20"/>
    <p:sldId id="311" r:id="rId21"/>
    <p:sldId id="263" r:id="rId22"/>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0">
          <p15:clr>
            <a:srgbClr val="A4A3A4"/>
          </p15:clr>
        </p15:guide>
        <p15:guide id="2" pos="384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A5A6F"/>
    <a:srgbClr val="E06741"/>
    <a:srgbClr val="FFFFFF"/>
    <a:srgbClr val="BE5108"/>
    <a:srgbClr val="FC936D"/>
    <a:srgbClr val="93CCF8"/>
    <a:srgbClr val="D90035"/>
    <a:srgbClr val="5F5E5C"/>
    <a:srgbClr val="5AD9DD"/>
    <a:srgbClr val="7E68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3655" autoAdjust="0"/>
  </p:normalViewPr>
  <p:slideViewPr>
    <p:cSldViewPr snapToGrid="0">
      <p:cViewPr varScale="1">
        <p:scale>
          <a:sx n="115" d="100"/>
          <a:sy n="115" d="100"/>
        </p:scale>
        <p:origin x="372" y="108"/>
      </p:cViewPr>
      <p:guideLst>
        <p:guide orient="horz" pos="2130"/>
        <p:guide pos="3842"/>
      </p:guideLst>
    </p:cSldViewPr>
  </p:slideViewPr>
  <p:notesTextViewPr>
    <p:cViewPr>
      <p:scale>
        <a:sx n="1" d="1"/>
        <a:sy n="1" d="1"/>
      </p:scale>
      <p:origin x="0" y="0"/>
    </p:cViewPr>
  </p:notesTextViewPr>
  <p:sorterViewPr>
    <p:cViewPr>
      <p:scale>
        <a:sx n="140" d="100"/>
        <a:sy n="140" d="100"/>
      </p:scale>
      <p:origin x="0" y="-3828"/>
    </p:cViewPr>
  </p:sorterViewPr>
  <p:gridSpacing cx="72000" cy="72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explosion val="5"/>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B7C3-45A5-ADB4-42DEC8C43500}"/>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B7C3-45A5-ADB4-42DEC8C43500}"/>
              </c:ext>
            </c:extLst>
          </c:dPt>
          <c:dPt>
            <c:idx val="2"/>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B7C3-45A5-ADB4-42DEC8C43500}"/>
              </c:ext>
            </c:extLst>
          </c:dPt>
          <c:dLbls>
            <c:dLbl>
              <c:idx val="0"/>
              <c:spPr>
                <a:noFill/>
                <a:ln>
                  <a:noFill/>
                </a:ln>
                <a:effectLst/>
              </c:spPr>
              <c:txPr>
                <a:bodyPr rot="0" spcFirstLastPara="0" vertOverflow="ellipsis" vert="horz" wrap="square" lIns="38100" tIns="19050" rIns="38100" bIns="19050" anchor="ctr" anchorCtr="1"/>
                <a:lstStyle/>
                <a:p>
                  <a:pPr>
                    <a:defRPr lang="zh-CN" sz="1200" b="1" i="0" u="none" strike="noStrike" kern="1200" spc="0" baseline="0">
                      <a:solidFill>
                        <a:schemeClr val="accent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dLblPos val="outEnd"/>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1-B7C3-45A5-ADB4-42DEC8C43500}"/>
                </c:ext>
              </c:extLst>
            </c:dLbl>
            <c:dLbl>
              <c:idx val="1"/>
              <c:tx>
                <c:rich>
                  <a:bodyPr rot="0" spcFirstLastPara="0" vertOverflow="ellipsis" vert="horz" wrap="square" lIns="38100" tIns="19050" rIns="38100" bIns="19050" anchor="ctr" anchorCtr="1"/>
                  <a:lstStyle/>
                  <a:p>
                    <a:pPr defTabSz="914400">
                      <a:defRPr lang="zh-CN" sz="1200" b="1" i="0" u="none" strike="noStrike" kern="1200" spc="0" baseline="0">
                        <a:solidFill>
                          <a:schemeClr val="accent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200">
                        <a:latin typeface="微软雅黑" panose="020B0503020204020204" charset="-122"/>
                        <a:ea typeface="微软雅黑" panose="020B0503020204020204" charset="-122"/>
                        <a:cs typeface="微软雅黑" panose="020B0503020204020204" charset="-122"/>
                        <a:sym typeface="微软雅黑" panose="020B0503020204020204" charset="-122"/>
                      </a:rPr>
                      <a:t>健身课程</a:t>
                    </a:r>
                  </a:p>
                  <a:p>
                    <a:pPr defTabSz="914400">
                      <a:defRPr sz="1200">
                        <a:solidFill>
                          <a:schemeClr val="accent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altLang="zh-CN" sz="1200">
                        <a:latin typeface="微软雅黑" panose="020B0503020204020204" charset="-122"/>
                        <a:ea typeface="微软雅黑" panose="020B0503020204020204" charset="-122"/>
                        <a:cs typeface="微软雅黑" panose="020B0503020204020204" charset="-122"/>
                        <a:sym typeface="微软雅黑" panose="020B0503020204020204" charset="-122"/>
                      </a:rPr>
                      <a:t>10%</a:t>
                    </a:r>
                  </a:p>
                </c:rich>
              </c:tx>
              <c:spPr>
                <a:noFill/>
                <a:ln>
                  <a:noFill/>
                </a:ln>
                <a:effectLst/>
              </c:spPr>
              <c:txPr>
                <a:bodyPr rot="0" spcFirstLastPara="0" vertOverflow="ellipsis" vert="horz" wrap="square" lIns="38100" tIns="19050" rIns="38100" bIns="19050" anchor="ctr" anchorCtr="1"/>
                <a:lstStyle/>
                <a:p>
                  <a:pPr defTabSz="914400">
                    <a:defRPr lang="zh-CN" sz="1200" b="1" i="0" u="none" strike="noStrike" kern="1200" spc="0" baseline="0">
                      <a:solidFill>
                        <a:schemeClr val="accent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dLblPos val="outEnd"/>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3-B7C3-45A5-ADB4-42DEC8C43500}"/>
                </c:ext>
              </c:extLst>
            </c:dLbl>
            <c:dLbl>
              <c:idx val="2"/>
              <c:tx>
                <c:rich>
                  <a:bodyPr rot="0" spcFirstLastPara="0" vertOverflow="ellipsis" vert="horz" wrap="square" lIns="38100" tIns="19050" rIns="38100" bIns="19050" anchor="ctr" anchorCtr="1"/>
                  <a:lstStyle/>
                  <a:p>
                    <a:pPr defTabSz="914400">
                      <a:defRPr lang="zh-CN" sz="1200" b="1" i="0" u="none" strike="noStrike" kern="1200" spc="0" baseline="0">
                        <a:solidFill>
                          <a:schemeClr val="accent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20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商城零售</a:t>
                    </a:r>
                  </a:p>
                  <a:p>
                    <a:pPr defTabSz="914400">
                      <a:defRPr sz="1200">
                        <a:solidFill>
                          <a:schemeClr val="accent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altLang="zh-CN" sz="120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14%</a:t>
                    </a:r>
                  </a:p>
                </c:rich>
              </c:tx>
              <c:spPr>
                <a:noFill/>
                <a:ln>
                  <a:noFill/>
                </a:ln>
                <a:effectLst/>
              </c:spPr>
              <c:txPr>
                <a:bodyPr rot="0" spcFirstLastPara="0" vertOverflow="ellipsis" vert="horz" wrap="square" lIns="38100" tIns="19050" rIns="38100" bIns="19050" anchor="ctr" anchorCtr="1"/>
                <a:lstStyle/>
                <a:p>
                  <a:pPr defTabSz="914400">
                    <a:defRPr lang="zh-CN" sz="1200" b="1" i="0" u="none" strike="noStrike" kern="1200" spc="0" baseline="0">
                      <a:solidFill>
                        <a:schemeClr val="accent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dLblPos val="outEnd"/>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5-B7C3-45A5-ADB4-42DEC8C43500}"/>
                </c:ext>
              </c:extLst>
            </c:dLbl>
            <c:spPr>
              <a:noFill/>
              <a:ln>
                <a:noFill/>
              </a:ln>
              <a:effectLst/>
            </c:spPr>
            <c:txPr>
              <a:bodyPr rot="0" spcFirstLastPara="0" vertOverflow="ellipsis" vert="horz" wrap="square" lIns="38100" tIns="19050" rIns="38100" bIns="19050" anchor="ctr" anchorCtr="1"/>
              <a:lstStyle/>
              <a:p>
                <a:pPr>
                  <a:defRPr lang="zh-CN" sz="1200" b="1" i="0" u="none" strike="noStrike" kern="1200" spc="0" baseline="0">
                    <a:solidFill>
                      <a:schemeClr val="accent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器材租金</c:v>
                </c:pt>
                <c:pt idx="1">
                  <c:v>教学课程</c:v>
                </c:pt>
                <c:pt idx="2">
                  <c:v>商城零售</c:v>
                </c:pt>
              </c:strCache>
            </c:strRef>
          </c:cat>
          <c:val>
            <c:numRef>
              <c:f>Sheet1!$B$2:$B$4</c:f>
              <c:numCache>
                <c:formatCode>General</c:formatCode>
                <c:ptCount val="3"/>
                <c:pt idx="0">
                  <c:v>7.6</c:v>
                </c:pt>
                <c:pt idx="1">
                  <c:v>1</c:v>
                </c:pt>
                <c:pt idx="2">
                  <c:v>1.4</c:v>
                </c:pt>
              </c:numCache>
            </c:numRef>
          </c:val>
          <c:extLst>
            <c:ext xmlns:c16="http://schemas.microsoft.com/office/drawing/2014/chart" uri="{C3380CC4-5D6E-409C-BE32-E72D297353CC}">
              <c16:uniqueId val="{00000006-B7C3-45A5-ADB4-42DEC8C43500}"/>
            </c:ext>
          </c:extLst>
        </c:ser>
        <c:dLbls>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explosion val="7"/>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0C0B-4F33-B040-CBB8B2C1D978}"/>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0C0B-4F33-B040-CBB8B2C1D978}"/>
              </c:ext>
            </c:extLst>
          </c:dPt>
          <c:dPt>
            <c:idx val="2"/>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0C0B-4F33-B040-CBB8B2C1D978}"/>
              </c:ext>
            </c:extLst>
          </c:dPt>
          <c:dPt>
            <c:idx val="3"/>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0C0B-4F33-B040-CBB8B2C1D978}"/>
              </c:ext>
            </c:extLst>
          </c:dPt>
          <c:dLbls>
            <c:dLbl>
              <c:idx val="0"/>
              <c:spPr>
                <a:noFill/>
                <a:ln>
                  <a:noFill/>
                </a:ln>
                <a:effectLst/>
              </c:spPr>
              <c:txPr>
                <a:bodyPr rot="0" spcFirstLastPara="0" vertOverflow="ellipsis" vert="horz" wrap="square" lIns="38100" tIns="19050" rIns="38100" bIns="19050" anchor="ctr" anchorCtr="1"/>
                <a:lstStyle/>
                <a:p>
                  <a:pPr>
                    <a:defRPr lang="zh-CN" sz="1200" b="1" i="0" u="none" strike="noStrike" kern="1200" spc="0" baseline="0">
                      <a:solidFill>
                        <a:schemeClr val="accent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dLblPos val="outEnd"/>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1-0C0B-4F33-B040-CBB8B2C1D978}"/>
                </c:ext>
              </c:extLst>
            </c:dLbl>
            <c:dLbl>
              <c:idx val="1"/>
              <c:tx>
                <c:rich>
                  <a:bodyPr rot="0" spcFirstLastPara="0" vertOverflow="ellipsis" vert="horz" wrap="square" lIns="38100" tIns="19050" rIns="38100" bIns="19050" anchor="ctr" anchorCtr="1"/>
                  <a:lstStyle/>
                  <a:p>
                    <a:pPr defTabSz="914400">
                      <a:defRPr lang="zh-CN" sz="1200" b="1" i="0" u="none" strike="noStrike" kern="1200" spc="0" baseline="0">
                        <a:solidFill>
                          <a:schemeClr val="accent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200">
                        <a:latin typeface="微软雅黑" panose="020B0503020204020204" charset="-122"/>
                        <a:ea typeface="微软雅黑" panose="020B0503020204020204" charset="-122"/>
                        <a:cs typeface="微软雅黑" panose="020B0503020204020204" charset="-122"/>
                        <a:sym typeface="微软雅黑" panose="020B0503020204020204" charset="-122"/>
                      </a:rPr>
                      <a:t>健身课程</a:t>
                    </a:r>
                  </a:p>
                  <a:p>
                    <a:pPr defTabSz="914400">
                      <a:defRPr sz="1200">
                        <a:solidFill>
                          <a:schemeClr val="accent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altLang="zh-CN" sz="1200">
                        <a:latin typeface="微软雅黑" panose="020B0503020204020204" charset="-122"/>
                        <a:ea typeface="微软雅黑" panose="020B0503020204020204" charset="-122"/>
                        <a:cs typeface="微软雅黑" panose="020B0503020204020204" charset="-122"/>
                        <a:sym typeface="微软雅黑" panose="020B0503020204020204" charset="-122"/>
                      </a:rPr>
                      <a:t>20%</a:t>
                    </a:r>
                  </a:p>
                </c:rich>
              </c:tx>
              <c:spPr>
                <a:noFill/>
                <a:ln>
                  <a:noFill/>
                </a:ln>
                <a:effectLst/>
              </c:spPr>
              <c:txPr>
                <a:bodyPr rot="0" spcFirstLastPara="0" vertOverflow="ellipsis" vert="horz" wrap="square" lIns="38100" tIns="19050" rIns="38100" bIns="19050" anchor="ctr" anchorCtr="1"/>
                <a:lstStyle/>
                <a:p>
                  <a:pPr defTabSz="914400">
                    <a:defRPr lang="zh-CN" sz="1200" b="1" i="0" u="none" strike="noStrike" kern="1200" spc="0" baseline="0">
                      <a:solidFill>
                        <a:schemeClr val="accent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dLblPos val="outEnd"/>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3-0C0B-4F33-B040-CBB8B2C1D978}"/>
                </c:ext>
              </c:extLst>
            </c:dLbl>
            <c:dLbl>
              <c:idx val="2"/>
              <c:tx>
                <c:rich>
                  <a:bodyPr rot="0" spcFirstLastPara="0" vertOverflow="ellipsis" vert="horz" wrap="square" lIns="38100" tIns="19050" rIns="38100" bIns="19050" anchor="ctr" anchorCtr="1"/>
                  <a:lstStyle/>
                  <a:p>
                    <a:pPr defTabSz="914400">
                      <a:defRPr lang="zh-CN" sz="1200" b="1" i="0" u="none" strike="noStrike" kern="1200" spc="0" baseline="0">
                        <a:solidFill>
                          <a:schemeClr val="accent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zh-CN" altLang="en-US" sz="120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金融</a:t>
                    </a:r>
                  </a:p>
                  <a:p>
                    <a:pPr defTabSz="914400">
                      <a:defRPr sz="1200">
                        <a:solidFill>
                          <a:schemeClr val="accent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altLang="zh-CN" sz="120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10%</a:t>
                    </a:r>
                  </a:p>
                </c:rich>
              </c:tx>
              <c:spPr>
                <a:noFill/>
                <a:ln>
                  <a:noFill/>
                </a:ln>
                <a:effectLst/>
              </c:spPr>
              <c:txPr>
                <a:bodyPr rot="0" spcFirstLastPara="0" vertOverflow="ellipsis" vert="horz" wrap="square" lIns="38100" tIns="19050" rIns="38100" bIns="19050" anchor="ctr" anchorCtr="1"/>
                <a:lstStyle/>
                <a:p>
                  <a:pPr defTabSz="914400">
                    <a:defRPr lang="zh-CN" sz="1200" b="1" i="0" u="none" strike="noStrike" kern="1200" spc="0" baseline="0">
                      <a:solidFill>
                        <a:schemeClr val="accent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dLblPos val="outEnd"/>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5-0C0B-4F33-B040-CBB8B2C1D978}"/>
                </c:ext>
              </c:extLst>
            </c:dLbl>
            <c:dLbl>
              <c:idx val="3"/>
              <c:spPr>
                <a:noFill/>
                <a:ln>
                  <a:noFill/>
                </a:ln>
                <a:effectLst/>
              </c:spPr>
              <c:txPr>
                <a:bodyPr rot="0" spcFirstLastPara="0" vertOverflow="ellipsis" vert="horz" wrap="square" lIns="38100" tIns="19050" rIns="38100" bIns="19050" anchor="ctr" anchorCtr="1"/>
                <a:lstStyle/>
                <a:p>
                  <a:pPr>
                    <a:defRPr lang="zh-CN" sz="1200" b="1" i="0" u="none" strike="noStrike" kern="1200" spc="0" baseline="0">
                      <a:solidFill>
                        <a:srgbClr val="00B050"/>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dLblPos val="outEnd"/>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7-0C0B-4F33-B040-CBB8B2C1D978}"/>
                </c:ext>
              </c:extLst>
            </c:dLbl>
            <c:spPr>
              <a:noFill/>
              <a:ln>
                <a:noFill/>
              </a:ln>
              <a:effectLst/>
            </c:spPr>
            <c:txPr>
              <a:bodyPr rot="0" spcFirstLastPara="0" vertOverflow="ellipsis" vert="horz" wrap="square" lIns="38100" tIns="19050" rIns="38100" bIns="19050" anchor="ctr" anchorCtr="1"/>
              <a:lstStyle/>
              <a:p>
                <a:pPr>
                  <a:defRPr lang="zh-CN" sz="1200" b="1" i="0" u="none" strike="noStrike" kern="1200" spc="0" baseline="0">
                    <a:solidFill>
                      <a:schemeClr val="accent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器材租金</c:v>
                </c:pt>
                <c:pt idx="1">
                  <c:v>教学课程</c:v>
                </c:pt>
                <c:pt idx="2">
                  <c:v>金融</c:v>
                </c:pt>
                <c:pt idx="3">
                  <c:v>商城零售</c:v>
                </c:pt>
              </c:strCache>
            </c:strRef>
          </c:cat>
          <c:val>
            <c:numRef>
              <c:f>Sheet1!$B$2:$B$5</c:f>
              <c:numCache>
                <c:formatCode>General</c:formatCode>
                <c:ptCount val="4"/>
                <c:pt idx="0">
                  <c:v>3</c:v>
                </c:pt>
                <c:pt idx="1">
                  <c:v>2</c:v>
                </c:pt>
                <c:pt idx="2">
                  <c:v>1</c:v>
                </c:pt>
                <c:pt idx="3">
                  <c:v>4</c:v>
                </c:pt>
              </c:numCache>
            </c:numRef>
          </c:val>
          <c:extLst>
            <c:ext xmlns:c16="http://schemas.microsoft.com/office/drawing/2014/chart" uri="{C3380CC4-5D6E-409C-BE32-E72D297353CC}">
              <c16:uniqueId val="{00000008-0C0B-4F33-B040-CBB8B2C1D978}"/>
            </c:ext>
          </c:extLst>
        </c:ser>
        <c:dLbls>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1"/>
          <c:order val="0"/>
          <c:tx>
            <c:strRef>
              <c:f>Sheet1!$B$1</c:f>
              <c:strCache>
                <c:ptCount val="1"/>
                <c:pt idx="0">
                  <c:v>系列 2</c:v>
                </c:pt>
              </c:strCache>
            </c:strRef>
          </c:tx>
          <c:spPr>
            <a:solidFill>
              <a:schemeClr val="accent2"/>
            </a:solidFill>
            <a:ln>
              <a:noFill/>
            </a:ln>
            <a:effectLst/>
          </c:spPr>
          <c:invertIfNegative val="0"/>
          <c:dPt>
            <c:idx val="0"/>
            <c:invertIfNegative val="0"/>
            <c:bubble3D val="0"/>
            <c:spPr>
              <a:solidFill>
                <a:srgbClr val="E06741"/>
              </a:solidFill>
              <a:ln>
                <a:noFill/>
              </a:ln>
              <a:effectLst/>
            </c:spPr>
            <c:extLst>
              <c:ext xmlns:c16="http://schemas.microsoft.com/office/drawing/2014/chart" uri="{C3380CC4-5D6E-409C-BE32-E72D297353CC}">
                <c16:uniqueId val="{00000001-46A1-47D5-92B2-3FE72C57027F}"/>
              </c:ext>
            </c:extLst>
          </c:dPt>
          <c:dPt>
            <c:idx val="1"/>
            <c:invertIfNegative val="0"/>
            <c:bubble3D val="0"/>
            <c:spPr>
              <a:solidFill>
                <a:srgbClr val="E06741"/>
              </a:solidFill>
              <a:ln>
                <a:noFill/>
              </a:ln>
              <a:effectLst/>
            </c:spPr>
            <c:extLst>
              <c:ext xmlns:c16="http://schemas.microsoft.com/office/drawing/2014/chart" uri="{C3380CC4-5D6E-409C-BE32-E72D297353CC}">
                <c16:uniqueId val="{00000003-46A1-47D5-92B2-3FE72C57027F}"/>
              </c:ext>
            </c:extLst>
          </c:dPt>
          <c:dPt>
            <c:idx val="2"/>
            <c:invertIfNegative val="0"/>
            <c:bubble3D val="0"/>
            <c:spPr>
              <a:solidFill>
                <a:srgbClr val="E06741"/>
              </a:solidFill>
              <a:ln>
                <a:noFill/>
              </a:ln>
              <a:effectLst/>
            </c:spPr>
            <c:extLst>
              <c:ext xmlns:c16="http://schemas.microsoft.com/office/drawing/2014/chart" uri="{C3380CC4-5D6E-409C-BE32-E72D297353CC}">
                <c16:uniqueId val="{00000005-46A1-47D5-92B2-3FE72C57027F}"/>
              </c:ext>
            </c:extLst>
          </c:dPt>
          <c:dPt>
            <c:idx val="3"/>
            <c:invertIfNegative val="0"/>
            <c:bubble3D val="0"/>
            <c:spPr>
              <a:solidFill>
                <a:srgbClr val="E06741"/>
              </a:solidFill>
              <a:ln>
                <a:noFill/>
              </a:ln>
              <a:effectLst/>
            </c:spPr>
            <c:extLst>
              <c:ext xmlns:c16="http://schemas.microsoft.com/office/drawing/2014/chart" uri="{C3380CC4-5D6E-409C-BE32-E72D297353CC}">
                <c16:uniqueId val="{00000007-46A1-47D5-92B2-3FE72C57027F}"/>
              </c:ext>
            </c:extLst>
          </c:dPt>
          <c:dLbls>
            <c:dLbl>
              <c:idx val="0"/>
              <c:tx>
                <c:rich>
                  <a:bodyPr/>
                  <a:lstStyle/>
                  <a:p>
                    <a:r>
                      <a:rPr lang="en-US" altLang="zh-CN" sz="1600">
                        <a:solidFill>
                          <a:srgbClr val="E06741"/>
                        </a:solidFill>
                      </a:rPr>
                      <a:t>20%</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6A1-47D5-92B2-3FE72C57027F}"/>
                </c:ext>
              </c:extLst>
            </c:dLbl>
            <c:dLbl>
              <c:idx val="1"/>
              <c:tx>
                <c:rich>
                  <a:bodyPr/>
                  <a:lstStyle/>
                  <a:p>
                    <a:r>
                      <a:rPr lang="en-US" altLang="zh-CN" sz="1600">
                        <a:solidFill>
                          <a:srgbClr val="E06741"/>
                        </a:solidFill>
                      </a:rPr>
                      <a:t>40%</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6A1-47D5-92B2-3FE72C57027F}"/>
                </c:ext>
              </c:extLst>
            </c:dLbl>
            <c:dLbl>
              <c:idx val="2"/>
              <c:tx>
                <c:rich>
                  <a:bodyPr/>
                  <a:lstStyle/>
                  <a:p>
                    <a:r>
                      <a:rPr lang="en-US" altLang="zh-CN" sz="1600">
                        <a:solidFill>
                          <a:srgbClr val="E06741"/>
                        </a:solidFill>
                      </a:rPr>
                      <a:t>25%</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6A1-47D5-92B2-3FE72C57027F}"/>
                </c:ext>
              </c:extLst>
            </c:dLbl>
            <c:dLbl>
              <c:idx val="3"/>
              <c:tx>
                <c:rich>
                  <a:bodyPr/>
                  <a:lstStyle/>
                  <a:p>
                    <a:r>
                      <a:rPr lang="en-US" altLang="zh-CN" sz="1600">
                        <a:solidFill>
                          <a:srgbClr val="E06741"/>
                        </a:solidFill>
                      </a:rPr>
                      <a:t>15%</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6A1-47D5-92B2-3FE72C57027F}"/>
                </c:ext>
              </c:extLst>
            </c:dLbl>
            <c:spPr>
              <a:noFill/>
              <a:ln>
                <a:noFill/>
              </a:ln>
              <a:effectLst/>
            </c:spPr>
            <c:txPr>
              <a:bodyPr rot="0" spcFirstLastPara="0" vertOverflow="ellipsis" vert="horz" wrap="square" lIns="38100" tIns="19050" rIns="38100" bIns="19050" anchor="ctr" anchorCtr="1"/>
              <a:lstStyle/>
              <a:p>
                <a:pPr>
                  <a:defRPr lang="zh-CN" sz="1600" b="0" i="0" u="none" strike="noStrike" kern="1200" baseline="0">
                    <a:solidFill>
                      <a:srgbClr val="E0674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2</c:v>
                </c:pt>
                <c:pt idx="1">
                  <c:v>4</c:v>
                </c:pt>
                <c:pt idx="2">
                  <c:v>2.5</c:v>
                </c:pt>
                <c:pt idx="3">
                  <c:v>1.5</c:v>
                </c:pt>
              </c:numCache>
            </c:numRef>
          </c:val>
          <c:extLst>
            <c:ext xmlns:c16="http://schemas.microsoft.com/office/drawing/2014/chart" uri="{C3380CC4-5D6E-409C-BE32-E72D297353CC}">
              <c16:uniqueId val="{00000008-46A1-47D5-92B2-3FE72C57027F}"/>
            </c:ext>
          </c:extLst>
        </c:ser>
        <c:dLbls>
          <c:showLegendKey val="0"/>
          <c:showVal val="1"/>
          <c:showCatName val="0"/>
          <c:showSerName val="0"/>
          <c:showPercent val="0"/>
          <c:showBubbleSize val="0"/>
        </c:dLbls>
        <c:gapWidth val="150"/>
        <c:overlap val="-25"/>
        <c:axId val="827261612"/>
        <c:axId val="191478799"/>
      </c:barChart>
      <c:catAx>
        <c:axId val="827261612"/>
        <c:scaling>
          <c:orientation val="minMax"/>
        </c:scaling>
        <c:delete val="1"/>
        <c:axPos val="l"/>
        <c:numFmt formatCode="General" sourceLinked="0"/>
        <c:majorTickMark val="none"/>
        <c:minorTickMark val="none"/>
        <c:tickLblPos val="nextTo"/>
        <c:crossAx val="191478799"/>
        <c:crosses val="autoZero"/>
        <c:auto val="1"/>
        <c:lblAlgn val="ctr"/>
        <c:lblOffset val="100"/>
        <c:noMultiLvlLbl val="0"/>
      </c:catAx>
      <c:valAx>
        <c:axId val="191478799"/>
        <c:scaling>
          <c:orientation val="minMax"/>
        </c:scaling>
        <c:delete val="1"/>
        <c:axPos val="b"/>
        <c:numFmt formatCode="General" sourceLinked="1"/>
        <c:majorTickMark val="none"/>
        <c:minorTickMark val="none"/>
        <c:tickLblPos val="nextTo"/>
        <c:crossAx val="827261612"/>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2018/6/20</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dirty="0">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碎片化时间：明星景田也很善于利用时间，敷面膜时也健身</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dirty="0">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碎片化时间：明星景田也很善于利用时间，敷面膜时也健身</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dirty="0">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碎片化时间：明星景田也很善于利用时间，敷面膜时也健身</a:t>
            </a:r>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2018/6/20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2018/6/20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2018/6/20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2018/6/20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2018/6/20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2018/6/20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2018/6/20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2018/6/20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2018/6/20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2018/6/20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2018/6/20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7.jpeg"/><Relationship Id="rId7" Type="http://schemas.openxmlformats.org/officeDocument/2006/relationships/image" Target="../media/image52.png"/><Relationship Id="rId2" Type="http://schemas.openxmlformats.org/officeDocument/2006/relationships/image" Target="../media/image49.jpe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2.png"/><Relationship Id="rId5" Type="http://schemas.openxmlformats.org/officeDocument/2006/relationships/image" Target="../media/image50.png"/><Relationship Id="rId10" Type="http://schemas.openxmlformats.org/officeDocument/2006/relationships/image" Target="../media/image55.jpeg"/><Relationship Id="rId4" Type="http://schemas.openxmlformats.org/officeDocument/2006/relationships/image" Target="../media/image3.png"/><Relationship Id="rId9" Type="http://schemas.openxmlformats.org/officeDocument/2006/relationships/image" Target="../media/image54.jpeg"/></Relationships>
</file>

<file path=ppt/slides/_rels/slide1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58.jpeg"/><Relationship Id="rId4" Type="http://schemas.openxmlformats.org/officeDocument/2006/relationships/image" Target="../media/image57.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3.png"/><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15.jpeg"/><Relationship Id="rId18" Type="http://schemas.openxmlformats.org/officeDocument/2006/relationships/image" Target="../media/image20.png"/><Relationship Id="rId26" Type="http://schemas.openxmlformats.org/officeDocument/2006/relationships/image" Target="../media/image26.jpeg"/><Relationship Id="rId3" Type="http://schemas.openxmlformats.org/officeDocument/2006/relationships/tags" Target="../tags/tag3.xml"/><Relationship Id="rId21" Type="http://schemas.openxmlformats.org/officeDocument/2006/relationships/image" Target="../media/image5.jpeg"/><Relationship Id="rId7" Type="http://schemas.openxmlformats.org/officeDocument/2006/relationships/tags" Target="../tags/tag7.xml"/><Relationship Id="rId12" Type="http://schemas.openxmlformats.org/officeDocument/2006/relationships/image" Target="../media/image3.png"/><Relationship Id="rId17" Type="http://schemas.openxmlformats.org/officeDocument/2006/relationships/image" Target="../media/image19.png"/><Relationship Id="rId25" Type="http://schemas.openxmlformats.org/officeDocument/2006/relationships/image" Target="../media/image25.png"/><Relationship Id="rId33" Type="http://schemas.openxmlformats.org/officeDocument/2006/relationships/image" Target="../media/image2.png"/><Relationship Id="rId2" Type="http://schemas.openxmlformats.org/officeDocument/2006/relationships/tags" Target="../tags/tag2.xml"/><Relationship Id="rId16" Type="http://schemas.openxmlformats.org/officeDocument/2006/relationships/image" Target="../media/image18.png"/><Relationship Id="rId20" Type="http://schemas.openxmlformats.org/officeDocument/2006/relationships/image" Target="../media/image22.png"/><Relationship Id="rId29" Type="http://schemas.microsoft.com/office/2007/relationships/hdphoto" Target="../media/hdphoto1.wdp"/><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notesSlide" Target="../notesSlides/notesSlide1.xml"/><Relationship Id="rId24" Type="http://schemas.openxmlformats.org/officeDocument/2006/relationships/image" Target="../media/image24.jpeg"/><Relationship Id="rId32" Type="http://schemas.microsoft.com/office/2007/relationships/hdphoto" Target="../media/hdphoto2.wdp"/><Relationship Id="rId5" Type="http://schemas.openxmlformats.org/officeDocument/2006/relationships/tags" Target="../tags/tag5.xml"/><Relationship Id="rId15" Type="http://schemas.openxmlformats.org/officeDocument/2006/relationships/image" Target="../media/image17.jpeg"/><Relationship Id="rId23" Type="http://schemas.openxmlformats.org/officeDocument/2006/relationships/image" Target="../media/image6.jpeg"/><Relationship Id="rId28" Type="http://schemas.openxmlformats.org/officeDocument/2006/relationships/image" Target="../media/image28.png"/><Relationship Id="rId10" Type="http://schemas.openxmlformats.org/officeDocument/2006/relationships/slideLayout" Target="../slideLayouts/slideLayout2.xml"/><Relationship Id="rId19" Type="http://schemas.openxmlformats.org/officeDocument/2006/relationships/image" Target="../media/image21.png"/><Relationship Id="rId31" Type="http://schemas.openxmlformats.org/officeDocument/2006/relationships/image" Target="../media/image30.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16.jpeg"/><Relationship Id="rId22" Type="http://schemas.openxmlformats.org/officeDocument/2006/relationships/image" Target="../media/image23.jpeg"/><Relationship Id="rId27" Type="http://schemas.openxmlformats.org/officeDocument/2006/relationships/image" Target="../media/image27.png"/><Relationship Id="rId30" Type="http://schemas.openxmlformats.org/officeDocument/2006/relationships/image" Target="../media/image29.jpeg"/></Relationships>
</file>

<file path=ppt/slides/_rels/slide7.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image" Target="../media/image3.png"/><Relationship Id="rId17" Type="http://schemas.openxmlformats.org/officeDocument/2006/relationships/image" Target="../media/image35.jpeg"/><Relationship Id="rId2" Type="http://schemas.openxmlformats.org/officeDocument/2006/relationships/tags" Target="../tags/tag11.xml"/><Relationship Id="rId16" Type="http://schemas.openxmlformats.org/officeDocument/2006/relationships/image" Target="../media/image34.png"/><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notesSlide" Target="../notesSlides/notesSlide2.xml"/><Relationship Id="rId5" Type="http://schemas.openxmlformats.org/officeDocument/2006/relationships/tags" Target="../tags/tag14.xml"/><Relationship Id="rId15" Type="http://schemas.openxmlformats.org/officeDocument/2006/relationships/image" Target="../media/image33.jpeg"/><Relationship Id="rId10" Type="http://schemas.openxmlformats.org/officeDocument/2006/relationships/slideLayout" Target="../slideLayouts/slideLayout2.xml"/><Relationship Id="rId19" Type="http://schemas.openxmlformats.org/officeDocument/2006/relationships/image" Target="../media/image2.png"/><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image" Target="../media/image32.png"/></Relationships>
</file>

<file path=ppt/slides/_rels/slide8.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image" Target="../media/image37.png"/><Relationship Id="rId18" Type="http://schemas.openxmlformats.org/officeDocument/2006/relationships/image" Target="../media/image42.png"/><Relationship Id="rId3" Type="http://schemas.openxmlformats.org/officeDocument/2006/relationships/tags" Target="../tags/tag21.xml"/><Relationship Id="rId21" Type="http://schemas.openxmlformats.org/officeDocument/2006/relationships/image" Target="../media/image45.png"/><Relationship Id="rId7" Type="http://schemas.openxmlformats.org/officeDocument/2006/relationships/tags" Target="../tags/tag25.xml"/><Relationship Id="rId12" Type="http://schemas.openxmlformats.org/officeDocument/2006/relationships/image" Target="../media/image3.png"/><Relationship Id="rId17" Type="http://schemas.openxmlformats.org/officeDocument/2006/relationships/image" Target="../media/image41.png"/><Relationship Id="rId2" Type="http://schemas.openxmlformats.org/officeDocument/2006/relationships/tags" Target="../tags/tag20.xml"/><Relationship Id="rId16" Type="http://schemas.openxmlformats.org/officeDocument/2006/relationships/image" Target="../media/image40.png"/><Relationship Id="rId20" Type="http://schemas.openxmlformats.org/officeDocument/2006/relationships/image" Target="../media/image44.png"/><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notesSlide" Target="../notesSlides/notesSlide3.xml"/><Relationship Id="rId5" Type="http://schemas.openxmlformats.org/officeDocument/2006/relationships/tags" Target="../tags/tag23.xml"/><Relationship Id="rId15" Type="http://schemas.openxmlformats.org/officeDocument/2006/relationships/image" Target="../media/image39.png"/><Relationship Id="rId23" Type="http://schemas.openxmlformats.org/officeDocument/2006/relationships/image" Target="../media/image2.png"/><Relationship Id="rId10" Type="http://schemas.openxmlformats.org/officeDocument/2006/relationships/slideLayout" Target="../slideLayouts/slideLayout2.xml"/><Relationship Id="rId19" Type="http://schemas.openxmlformats.org/officeDocument/2006/relationships/image" Target="../media/image43.png"/><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image" Target="../media/image38.png"/><Relationship Id="rId22" Type="http://schemas.openxmlformats.org/officeDocument/2006/relationships/image" Target="../media/image46.png"/></Relationships>
</file>

<file path=ppt/slides/_rels/slide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8.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982595" y="2607310"/>
            <a:ext cx="8214995" cy="1106805"/>
          </a:xfrm>
          <a:prstGeom prst="rect">
            <a:avLst/>
          </a:prstGeom>
          <a:noFill/>
        </p:spPr>
        <p:txBody>
          <a:bodyPr wrap="square" rtlCol="0">
            <a:spAutoFit/>
            <a:scene3d>
              <a:camera prst="orthographicFront"/>
              <a:lightRig rig="threePt" dir="t"/>
            </a:scene3d>
          </a:bodyPr>
          <a:lstStyle/>
          <a:p>
            <a:r>
              <a:rPr lang="zh-CN" altLang="en-US" sz="6600">
                <a:solidFill>
                  <a:srgbClr val="4A5A6F"/>
                </a:solidFill>
                <a:effectLst>
                  <a:outerShdw blurRad="38100" dist="25400" dir="5400000" algn="ctr" rotWithShape="0">
                    <a:srgbClr val="6E747A">
                      <a:alpha val="43000"/>
                    </a:srgbClr>
                  </a:outerShdw>
                </a:effectLst>
                <a:latin typeface="华康俪金黑W8" panose="020B0809000000000000" charset="-122"/>
                <a:ea typeface="华康俪金黑W8" panose="020B0809000000000000" charset="-122"/>
              </a:rPr>
              <a:t>阿里加健身 </a:t>
            </a:r>
            <a:r>
              <a:rPr lang="zh-CN" altLang="en-US" sz="3600">
                <a:solidFill>
                  <a:srgbClr val="4A5A6F"/>
                </a:solidFill>
                <a:effectLst>
                  <a:outerShdw blurRad="38100" dist="25400" dir="5400000" algn="ctr" rotWithShape="0">
                    <a:srgbClr val="6E747A">
                      <a:alpha val="43000"/>
                    </a:srgbClr>
                  </a:outerShdw>
                </a:effectLst>
                <a:latin typeface="华康俪金黑W8" panose="020B0809000000000000" charset="-122"/>
                <a:ea typeface="华康俪金黑W8" panose="020B0809000000000000" charset="-122"/>
              </a:rPr>
              <a:t>融资商业计划书</a:t>
            </a:r>
          </a:p>
        </p:txBody>
      </p:sp>
      <p:pic>
        <p:nvPicPr>
          <p:cNvPr id="13" name="图片 12" descr="图片1"/>
          <p:cNvPicPr>
            <a:picLocks noChangeAspect="1"/>
          </p:cNvPicPr>
          <p:nvPr/>
        </p:nvPicPr>
        <p:blipFill>
          <a:blip r:embed="rId2"/>
          <a:stretch>
            <a:fillRect/>
          </a:stretch>
        </p:blipFill>
        <p:spPr>
          <a:xfrm>
            <a:off x="18415" y="-1270"/>
            <a:ext cx="3073400" cy="3441065"/>
          </a:xfrm>
          <a:prstGeom prst="rect">
            <a:avLst/>
          </a:prstGeom>
        </p:spPr>
      </p:pic>
      <p:grpSp>
        <p:nvGrpSpPr>
          <p:cNvPr id="20" name="组合 19"/>
          <p:cNvGrpSpPr/>
          <p:nvPr/>
        </p:nvGrpSpPr>
        <p:grpSpPr>
          <a:xfrm>
            <a:off x="5676900" y="5486400"/>
            <a:ext cx="1470660" cy="374650"/>
            <a:chOff x="7455" y="8216"/>
            <a:chExt cx="2316" cy="590"/>
          </a:xfrm>
        </p:grpSpPr>
        <p:sp>
          <p:nvSpPr>
            <p:cNvPr id="16" name="椭圆 15"/>
            <p:cNvSpPr/>
            <p:nvPr/>
          </p:nvSpPr>
          <p:spPr>
            <a:xfrm>
              <a:off x="7455" y="8216"/>
              <a:ext cx="634" cy="591"/>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4A5A6F"/>
                  </a:solidFill>
                </a:rPr>
                <a:t>2</a:t>
              </a:r>
            </a:p>
          </p:txBody>
        </p:sp>
        <p:sp>
          <p:nvSpPr>
            <p:cNvPr id="17" name="椭圆 16"/>
            <p:cNvSpPr/>
            <p:nvPr/>
          </p:nvSpPr>
          <p:spPr>
            <a:xfrm>
              <a:off x="8016" y="8216"/>
              <a:ext cx="634" cy="591"/>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4A5A6F"/>
                  </a:solidFill>
                </a:rPr>
                <a:t>0</a:t>
              </a:r>
            </a:p>
          </p:txBody>
        </p:sp>
        <p:sp>
          <p:nvSpPr>
            <p:cNvPr id="18" name="椭圆 17"/>
            <p:cNvSpPr/>
            <p:nvPr/>
          </p:nvSpPr>
          <p:spPr>
            <a:xfrm>
              <a:off x="8577" y="8216"/>
              <a:ext cx="634" cy="591"/>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4A5A6F"/>
                  </a:solidFill>
                </a:rPr>
                <a:t>1</a:t>
              </a:r>
            </a:p>
          </p:txBody>
        </p:sp>
        <p:sp>
          <p:nvSpPr>
            <p:cNvPr id="19" name="椭圆 18"/>
            <p:cNvSpPr/>
            <p:nvPr/>
          </p:nvSpPr>
          <p:spPr>
            <a:xfrm>
              <a:off x="9137" y="8216"/>
              <a:ext cx="634" cy="591"/>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4A5A6F"/>
                  </a:solidFill>
                </a:rPr>
                <a:t>7</a:t>
              </a:r>
            </a:p>
          </p:txBody>
        </p:sp>
      </p:grpSp>
      <p:sp>
        <p:nvSpPr>
          <p:cNvPr id="21" name="文本框 20"/>
          <p:cNvSpPr txBox="1"/>
          <p:nvPr/>
        </p:nvSpPr>
        <p:spPr>
          <a:xfrm>
            <a:off x="5281930" y="5118100"/>
            <a:ext cx="2240280" cy="368300"/>
          </a:xfrm>
          <a:prstGeom prst="rect">
            <a:avLst/>
          </a:prstGeom>
          <a:noFill/>
        </p:spPr>
        <p:txBody>
          <a:bodyPr wrap="none" rtlCol="0">
            <a:spAutoFit/>
          </a:bodyPr>
          <a:lstStyle/>
          <a:p>
            <a:r>
              <a:rPr lang="zh-CN" altLang="en-US">
                <a:solidFill>
                  <a:srgbClr val="4A5A6F"/>
                </a:solidFill>
                <a:latin typeface="微软雅黑" panose="020B0503020204020204" charset="-122"/>
                <a:ea typeface="微软雅黑" panose="020B0503020204020204" charset="-122"/>
              </a:rPr>
              <a:t>千亿市场的健身产业</a:t>
            </a:r>
          </a:p>
        </p:txBody>
      </p:sp>
      <p:pic>
        <p:nvPicPr>
          <p:cNvPr id="11" name="图片 10">
            <a:extLst>
              <a:ext uri="{FF2B5EF4-FFF2-40B4-BE49-F238E27FC236}">
                <a16:creationId xmlns:a16="http://schemas.microsoft.com/office/drawing/2014/main" id="{2A62F905-ABB6-430C-B2E9-EF1507A904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53850" y="-1270"/>
            <a:ext cx="2138150" cy="68294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3175" y="3890645"/>
            <a:ext cx="1452245" cy="1452245"/>
          </a:xfrm>
          <a:prstGeom prst="rect">
            <a:avLst/>
          </a:prstGeom>
        </p:spPr>
      </p:pic>
      <p:pic>
        <p:nvPicPr>
          <p:cNvPr id="15" name="图片 14" descr="32423"/>
          <p:cNvPicPr>
            <a:picLocks noChangeAspect="1"/>
          </p:cNvPicPr>
          <p:nvPr/>
        </p:nvPicPr>
        <p:blipFill>
          <a:blip r:embed="rId3"/>
          <a:stretch>
            <a:fillRect/>
          </a:stretch>
        </p:blipFill>
        <p:spPr>
          <a:xfrm>
            <a:off x="700405" y="3890645"/>
            <a:ext cx="1202690" cy="1202690"/>
          </a:xfrm>
          <a:prstGeom prst="rect">
            <a:avLst/>
          </a:prstGeom>
        </p:spPr>
      </p:pic>
      <p:sp>
        <p:nvSpPr>
          <p:cNvPr id="22" name="文本框 21"/>
          <p:cNvSpPr txBox="1"/>
          <p:nvPr/>
        </p:nvSpPr>
        <p:spPr>
          <a:xfrm>
            <a:off x="1791970" y="593090"/>
            <a:ext cx="6736080" cy="1137285"/>
          </a:xfrm>
          <a:prstGeom prst="rect">
            <a:avLst/>
          </a:prstGeom>
          <a:noFill/>
        </p:spPr>
        <p:txBody>
          <a:bodyPr wrap="none" rtlCol="0">
            <a:spAutoFit/>
            <a:scene3d>
              <a:camera prst="orthographicFront"/>
              <a:lightRig rig="threePt" dir="t"/>
            </a:scene3d>
          </a:bodyPr>
          <a:lstStyle/>
          <a:p>
            <a:r>
              <a:rPr lang="zh-CN" altLang="en-US" sz="3200" b="1">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我们不单是出租健身器材，</a:t>
            </a:r>
          </a:p>
          <a:p>
            <a:r>
              <a:rPr lang="zh-CN" altLang="en-US" sz="3200" b="1">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我们提供的是</a:t>
            </a:r>
            <a:r>
              <a:rPr lang="zh-CN" altLang="en-US" sz="3600" b="1">
                <a:solidFill>
                  <a:srgbClr val="E0674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一整套健身解决方案</a:t>
            </a:r>
          </a:p>
        </p:txBody>
      </p:sp>
      <p:sp>
        <p:nvSpPr>
          <p:cNvPr id="23" name="文本框 22"/>
          <p:cNvSpPr txBox="1"/>
          <p:nvPr/>
        </p:nvSpPr>
        <p:spPr>
          <a:xfrm>
            <a:off x="3012729" y="3212919"/>
            <a:ext cx="944880" cy="398780"/>
          </a:xfrm>
          <a:prstGeom prst="rect">
            <a:avLst/>
          </a:prstGeom>
          <a:noFill/>
        </p:spPr>
        <p:txBody>
          <a:bodyPr wrap="none" rtlCol="0">
            <a:spAutoFit/>
            <a:scene3d>
              <a:camera prst="orthographicFront"/>
              <a:lightRig rig="threePt" dir="t"/>
            </a:scene3d>
          </a:bodyPr>
          <a:lstStyle/>
          <a:p>
            <a:r>
              <a:rPr lang="zh-CN" altLang="en-US" sz="2000" b="1" dirty="0">
                <a:solidFill>
                  <a:schemeClr val="bg1">
                    <a:lumMod val="50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礼包一</a:t>
            </a:r>
          </a:p>
        </p:txBody>
      </p:sp>
      <p:sp>
        <p:nvSpPr>
          <p:cNvPr id="31" name="文本框 30"/>
          <p:cNvSpPr txBox="1"/>
          <p:nvPr/>
        </p:nvSpPr>
        <p:spPr>
          <a:xfrm>
            <a:off x="2446874" y="5300039"/>
            <a:ext cx="1960880" cy="521970"/>
          </a:xfrm>
          <a:prstGeom prst="rect">
            <a:avLst/>
          </a:prstGeom>
          <a:noFill/>
        </p:spPr>
        <p:txBody>
          <a:bodyPr wrap="none" rtlCol="0">
            <a:spAutoFit/>
            <a:scene3d>
              <a:camera prst="orthographicFront"/>
              <a:lightRig rig="threePt" dir="t"/>
            </a:scene3d>
          </a:bodyPr>
          <a:lstStyle/>
          <a:p>
            <a:r>
              <a:rPr lang="zh-CN" altLang="en-US" sz="1400" dirty="0">
                <a:solidFill>
                  <a:schemeClr val="tx1">
                    <a:lumMod val="65000"/>
                    <a:lumOff val="35000"/>
                  </a:schemeClr>
                </a:solidFill>
                <a:effectLst/>
                <a:latin typeface="微软雅黑" panose="020B0503020204020204" charset="-122"/>
                <a:ea typeface="微软雅黑" panose="020B0503020204020204" charset="-122"/>
              </a:rPr>
              <a:t>一套定制健身视频课程</a:t>
            </a:r>
          </a:p>
          <a:p>
            <a:r>
              <a:rPr lang="zh-CN" altLang="en-US" sz="1400" dirty="0">
                <a:solidFill>
                  <a:schemeClr val="tx1">
                    <a:lumMod val="65000"/>
                    <a:lumOff val="35000"/>
                  </a:schemeClr>
                </a:solidFill>
                <a:effectLst/>
                <a:latin typeface="微软雅黑" panose="020B0503020204020204" charset="-122"/>
                <a:ea typeface="微软雅黑" panose="020B0503020204020204" charset="-122"/>
              </a:rPr>
              <a:t>三节远程私教课程</a:t>
            </a:r>
          </a:p>
        </p:txBody>
      </p:sp>
      <p:sp>
        <p:nvSpPr>
          <p:cNvPr id="32" name="文本框 31"/>
          <p:cNvSpPr txBox="1"/>
          <p:nvPr/>
        </p:nvSpPr>
        <p:spPr>
          <a:xfrm>
            <a:off x="5499100" y="3212919"/>
            <a:ext cx="944880" cy="398780"/>
          </a:xfrm>
          <a:prstGeom prst="rect">
            <a:avLst/>
          </a:prstGeom>
          <a:noFill/>
        </p:spPr>
        <p:txBody>
          <a:bodyPr wrap="none" rtlCol="0">
            <a:spAutoFit/>
            <a:scene3d>
              <a:camera prst="orthographicFront"/>
              <a:lightRig rig="threePt" dir="t"/>
            </a:scene3d>
          </a:bodyPr>
          <a:lstStyle/>
          <a:p>
            <a:pPr algn="l"/>
            <a:r>
              <a:rPr lang="zh-CN" altLang="en-US" sz="2000" b="1">
                <a:solidFill>
                  <a:schemeClr val="bg1">
                    <a:lumMod val="50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礼包二</a:t>
            </a:r>
          </a:p>
        </p:txBody>
      </p:sp>
      <p:sp>
        <p:nvSpPr>
          <p:cNvPr id="36" name="文本框 35"/>
          <p:cNvSpPr txBox="1"/>
          <p:nvPr/>
        </p:nvSpPr>
        <p:spPr>
          <a:xfrm>
            <a:off x="5080133" y="5300039"/>
            <a:ext cx="1783080" cy="306705"/>
          </a:xfrm>
          <a:prstGeom prst="rect">
            <a:avLst/>
          </a:prstGeom>
          <a:noFill/>
        </p:spPr>
        <p:txBody>
          <a:bodyPr wrap="none" rtlCol="0">
            <a:spAutoFit/>
            <a:scene3d>
              <a:camera prst="orthographicFront"/>
              <a:lightRig rig="threePt" dir="t"/>
            </a:scene3d>
          </a:bodyPr>
          <a:lstStyle/>
          <a:p>
            <a:pPr algn="l"/>
            <a:r>
              <a:rPr lang="zh-CN" altLang="en-US" sz="1400" dirty="0">
                <a:solidFill>
                  <a:schemeClr val="tx1">
                    <a:lumMod val="65000"/>
                    <a:lumOff val="35000"/>
                  </a:schemeClr>
                </a:solidFill>
                <a:effectLst/>
                <a:latin typeface="微软雅黑" panose="020B0503020204020204" charset="-122"/>
                <a:ea typeface="微软雅黑" panose="020B0503020204020204" charset="-122"/>
                <a:sym typeface="+mn-ea"/>
              </a:rPr>
              <a:t>五件套小型健身器材</a:t>
            </a:r>
          </a:p>
        </p:txBody>
      </p:sp>
      <p:sp>
        <p:nvSpPr>
          <p:cNvPr id="40" name="文本框 39"/>
          <p:cNvSpPr txBox="1"/>
          <p:nvPr/>
        </p:nvSpPr>
        <p:spPr>
          <a:xfrm>
            <a:off x="545793" y="5300039"/>
            <a:ext cx="1310640" cy="521970"/>
          </a:xfrm>
          <a:prstGeom prst="rect">
            <a:avLst/>
          </a:prstGeom>
          <a:noFill/>
        </p:spPr>
        <p:txBody>
          <a:bodyPr wrap="none" rtlCol="0">
            <a:spAutoFit/>
          </a:bodyPr>
          <a:lstStyle/>
          <a:p>
            <a:r>
              <a:rPr lang="zh-CN" altLang="en-US" sz="1400" dirty="0">
                <a:solidFill>
                  <a:schemeClr val="tx1">
                    <a:lumMod val="65000"/>
                    <a:lumOff val="35000"/>
                  </a:schemeClr>
                </a:solidFill>
                <a:latin typeface="微软雅黑" panose="020B0503020204020204" charset="-122"/>
                <a:ea typeface="微软雅黑" panose="020B0503020204020204" charset="-122"/>
              </a:rPr>
              <a:t>京东价</a:t>
            </a:r>
            <a:r>
              <a:rPr lang="en-US" altLang="zh-CN" sz="1400" dirty="0">
                <a:solidFill>
                  <a:schemeClr val="tx1">
                    <a:lumMod val="65000"/>
                    <a:lumOff val="35000"/>
                  </a:schemeClr>
                </a:solidFill>
                <a:latin typeface="微软雅黑" panose="020B0503020204020204" charset="-122"/>
                <a:ea typeface="微软雅黑" panose="020B0503020204020204" charset="-122"/>
              </a:rPr>
              <a:t>4000</a:t>
            </a:r>
            <a:r>
              <a:rPr lang="zh-CN" altLang="en-US" sz="1400" dirty="0">
                <a:solidFill>
                  <a:schemeClr val="tx1">
                    <a:lumMod val="65000"/>
                    <a:lumOff val="35000"/>
                  </a:schemeClr>
                </a:solidFill>
                <a:latin typeface="微软雅黑" panose="020B0503020204020204" charset="-122"/>
                <a:ea typeface="微软雅黑" panose="020B0503020204020204" charset="-122"/>
              </a:rPr>
              <a:t>元</a:t>
            </a:r>
          </a:p>
          <a:p>
            <a:r>
              <a:rPr lang="zh-CN" altLang="en-US" sz="1400" dirty="0">
                <a:solidFill>
                  <a:schemeClr val="tx1">
                    <a:lumMod val="65000"/>
                    <a:lumOff val="35000"/>
                  </a:schemeClr>
                </a:solidFill>
                <a:latin typeface="微软雅黑" panose="020B0503020204020204" charset="-122"/>
                <a:ea typeface="微软雅黑" panose="020B0503020204020204" charset="-122"/>
              </a:rPr>
              <a:t>高级动感单车</a:t>
            </a:r>
          </a:p>
        </p:txBody>
      </p:sp>
      <p:sp>
        <p:nvSpPr>
          <p:cNvPr id="43" name="文本框 42"/>
          <p:cNvSpPr txBox="1"/>
          <p:nvPr/>
        </p:nvSpPr>
        <p:spPr>
          <a:xfrm>
            <a:off x="7760540" y="5300039"/>
            <a:ext cx="1249680" cy="521970"/>
          </a:xfrm>
          <a:prstGeom prst="rect">
            <a:avLst/>
          </a:prstGeom>
          <a:noFill/>
        </p:spPr>
        <p:txBody>
          <a:bodyPr wrap="none" rtlCol="0">
            <a:spAutoFit/>
            <a:scene3d>
              <a:camera prst="orthographicFront"/>
              <a:lightRig rig="threePt" dir="t"/>
            </a:scene3d>
          </a:bodyPr>
          <a:lstStyle/>
          <a:p>
            <a:pPr algn="l"/>
            <a:r>
              <a:rPr lang="zh-CN" altLang="en-US" sz="1400" dirty="0">
                <a:solidFill>
                  <a:schemeClr val="tx1">
                    <a:lumMod val="65000"/>
                    <a:lumOff val="35000"/>
                  </a:schemeClr>
                </a:solidFill>
                <a:latin typeface="微软雅黑" panose="020B0503020204020204" charset="-122"/>
                <a:ea typeface="微软雅黑" panose="020B0503020204020204" charset="-122"/>
                <a:sym typeface="+mn-ea"/>
              </a:rPr>
              <a:t>全程督导服务</a:t>
            </a:r>
          </a:p>
          <a:p>
            <a:pPr algn="l"/>
            <a:r>
              <a:rPr lang="zh-CN" altLang="en-US" sz="1400" dirty="0">
                <a:solidFill>
                  <a:schemeClr val="tx1">
                    <a:lumMod val="65000"/>
                    <a:lumOff val="35000"/>
                  </a:schemeClr>
                </a:solidFill>
                <a:latin typeface="微软雅黑" panose="020B0503020204020204" charset="-122"/>
                <a:ea typeface="微软雅黑" panose="020B0503020204020204" charset="-122"/>
                <a:sym typeface="+mn-ea"/>
              </a:rPr>
              <a:t>健身计划定制</a:t>
            </a:r>
          </a:p>
        </p:txBody>
      </p:sp>
      <p:sp>
        <p:nvSpPr>
          <p:cNvPr id="50" name="文本框 49"/>
          <p:cNvSpPr txBox="1"/>
          <p:nvPr/>
        </p:nvSpPr>
        <p:spPr>
          <a:xfrm>
            <a:off x="9798050" y="4215765"/>
            <a:ext cx="2159000" cy="645160"/>
          </a:xfrm>
          <a:prstGeom prst="rect">
            <a:avLst/>
          </a:prstGeom>
          <a:noFill/>
        </p:spPr>
        <p:txBody>
          <a:bodyPr wrap="none" rtlCol="0">
            <a:spAutoFit/>
            <a:scene3d>
              <a:camera prst="orthographicFront"/>
              <a:lightRig rig="threePt" dir="t"/>
            </a:scene3d>
          </a:bodyPr>
          <a:lstStyle/>
          <a:p>
            <a:r>
              <a:rPr lang="en-US" altLang="zh-CN" sz="3600" b="1">
                <a:solidFill>
                  <a:srgbClr val="E0674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216</a:t>
            </a:r>
            <a:r>
              <a:rPr lang="zh-CN" altLang="en-US" sz="3600" b="1">
                <a:solidFill>
                  <a:srgbClr val="E0674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元</a:t>
            </a:r>
            <a:r>
              <a:rPr lang="en-US" altLang="zh-CN" sz="3600" b="1">
                <a:solidFill>
                  <a:srgbClr val="E0674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a:t>
            </a:r>
            <a:r>
              <a:rPr lang="zh-CN" altLang="en-US" sz="3600" b="1">
                <a:solidFill>
                  <a:srgbClr val="E0674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月</a:t>
            </a:r>
          </a:p>
        </p:txBody>
      </p:sp>
      <p:pic>
        <p:nvPicPr>
          <p:cNvPr id="12" name="图片 11"/>
          <p:cNvPicPr>
            <a:picLocks noChangeAspect="1"/>
          </p:cNvPicPr>
          <p:nvPr/>
        </p:nvPicPr>
        <p:blipFill>
          <a:blip r:embed="rId4"/>
          <a:stretch>
            <a:fillRect/>
          </a:stretch>
        </p:blipFill>
        <p:spPr>
          <a:xfrm rot="16200000">
            <a:off x="739775" y="659765"/>
            <a:ext cx="824230" cy="845185"/>
          </a:xfrm>
          <a:prstGeom prst="rect">
            <a:avLst/>
          </a:prstGeom>
        </p:spPr>
      </p:pic>
      <p:sp>
        <p:nvSpPr>
          <p:cNvPr id="13" name="文本框 12"/>
          <p:cNvSpPr txBox="1"/>
          <p:nvPr/>
        </p:nvSpPr>
        <p:spPr>
          <a:xfrm>
            <a:off x="4237355" y="2266253"/>
            <a:ext cx="3717925" cy="460375"/>
          </a:xfrm>
          <a:prstGeom prst="rect">
            <a:avLst/>
          </a:prstGeom>
          <a:noFill/>
        </p:spPr>
        <p:txBody>
          <a:bodyPr wrap="square" rtlCol="0" anchor="t">
            <a:spAutoFit/>
            <a:scene3d>
              <a:camera prst="orthographicFront"/>
              <a:lightRig rig="threePt" dir="t"/>
            </a:scene3d>
          </a:bodyPr>
          <a:lstStyle/>
          <a:p>
            <a:r>
              <a:rPr lang="zh-CN" altLang="en-US" sz="2400" b="1" u="sng" dirty="0">
                <a:solidFill>
                  <a:schemeClr val="bg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租一台器械 享受三大礼包</a:t>
            </a:r>
          </a:p>
        </p:txBody>
      </p:sp>
      <p:sp>
        <p:nvSpPr>
          <p:cNvPr id="3" name="文本框 2"/>
          <p:cNvSpPr txBox="1"/>
          <p:nvPr/>
        </p:nvSpPr>
        <p:spPr>
          <a:xfrm>
            <a:off x="7801241" y="3212919"/>
            <a:ext cx="944880" cy="398780"/>
          </a:xfrm>
          <a:prstGeom prst="rect">
            <a:avLst/>
          </a:prstGeom>
          <a:noFill/>
        </p:spPr>
        <p:txBody>
          <a:bodyPr wrap="none" rtlCol="0">
            <a:spAutoFit/>
            <a:scene3d>
              <a:camera prst="orthographicFront"/>
              <a:lightRig rig="threePt" dir="t"/>
            </a:scene3d>
          </a:bodyPr>
          <a:lstStyle/>
          <a:p>
            <a:pPr algn="l"/>
            <a:r>
              <a:rPr lang="zh-CN" altLang="en-US" sz="2000" b="1" dirty="0">
                <a:solidFill>
                  <a:schemeClr val="bg1">
                    <a:lumMod val="50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礼包三</a:t>
            </a:r>
          </a:p>
        </p:txBody>
      </p:sp>
      <p:sp>
        <p:nvSpPr>
          <p:cNvPr id="10" name="Freeform 12"/>
          <p:cNvSpPr/>
          <p:nvPr/>
        </p:nvSpPr>
        <p:spPr bwMode="auto">
          <a:xfrm>
            <a:off x="4641100" y="4398299"/>
            <a:ext cx="261620" cy="261620"/>
          </a:xfrm>
          <a:custGeom>
            <a:avLst/>
            <a:gdLst>
              <a:gd name="T0" fmla="*/ 269 w 653"/>
              <a:gd name="T1" fmla="*/ 653 h 653"/>
              <a:gd name="T2" fmla="*/ 269 w 653"/>
              <a:gd name="T3" fmla="*/ 382 h 653"/>
              <a:gd name="T4" fmla="*/ 0 w 653"/>
              <a:gd name="T5" fmla="*/ 382 h 653"/>
              <a:gd name="T6" fmla="*/ 0 w 653"/>
              <a:gd name="T7" fmla="*/ 269 h 653"/>
              <a:gd name="T8" fmla="*/ 269 w 653"/>
              <a:gd name="T9" fmla="*/ 269 h 653"/>
              <a:gd name="T10" fmla="*/ 269 w 653"/>
              <a:gd name="T11" fmla="*/ 0 h 653"/>
              <a:gd name="T12" fmla="*/ 384 w 653"/>
              <a:gd name="T13" fmla="*/ 0 h 653"/>
              <a:gd name="T14" fmla="*/ 384 w 653"/>
              <a:gd name="T15" fmla="*/ 269 h 653"/>
              <a:gd name="T16" fmla="*/ 653 w 653"/>
              <a:gd name="T17" fmla="*/ 269 h 653"/>
              <a:gd name="T18" fmla="*/ 653 w 653"/>
              <a:gd name="T19" fmla="*/ 382 h 653"/>
              <a:gd name="T20" fmla="*/ 384 w 653"/>
              <a:gd name="T21" fmla="*/ 382 h 653"/>
              <a:gd name="T22" fmla="*/ 384 w 653"/>
              <a:gd name="T23" fmla="*/ 653 h 653"/>
              <a:gd name="T24" fmla="*/ 269 w 653"/>
              <a:gd name="T25" fmla="*/ 653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3" h="653">
                <a:moveTo>
                  <a:pt x="269" y="653"/>
                </a:moveTo>
                <a:lnTo>
                  <a:pt x="269" y="382"/>
                </a:lnTo>
                <a:lnTo>
                  <a:pt x="0" y="382"/>
                </a:lnTo>
                <a:lnTo>
                  <a:pt x="0" y="269"/>
                </a:lnTo>
                <a:lnTo>
                  <a:pt x="269" y="269"/>
                </a:lnTo>
                <a:lnTo>
                  <a:pt x="269" y="0"/>
                </a:lnTo>
                <a:lnTo>
                  <a:pt x="384" y="0"/>
                </a:lnTo>
                <a:lnTo>
                  <a:pt x="384" y="269"/>
                </a:lnTo>
                <a:lnTo>
                  <a:pt x="653" y="269"/>
                </a:lnTo>
                <a:lnTo>
                  <a:pt x="653" y="382"/>
                </a:lnTo>
                <a:lnTo>
                  <a:pt x="384" y="382"/>
                </a:lnTo>
                <a:lnTo>
                  <a:pt x="384" y="653"/>
                </a:lnTo>
                <a:lnTo>
                  <a:pt x="269" y="653"/>
                </a:lnTo>
                <a:close/>
              </a:path>
            </a:pathLst>
          </a:custGeom>
          <a:solidFill>
            <a:srgbClr val="E06741"/>
          </a:solidFill>
          <a:ln>
            <a:noFill/>
          </a:ln>
        </p:spPr>
        <p:txBody>
          <a:bodyPr vert="horz" wrap="square" lIns="91434" tIns="45717" rIns="91434" bIns="45717" numCol="1" anchor="t" anchorCtr="0" compatLnSpc="1"/>
          <a:lstStyle/>
          <a:p>
            <a:endParaRPr lang="zh-CN" altLang="en-US"/>
          </a:p>
        </p:txBody>
      </p:sp>
      <p:sp>
        <p:nvSpPr>
          <p:cNvPr id="4" name="Freeform 12"/>
          <p:cNvSpPr/>
          <p:nvPr/>
        </p:nvSpPr>
        <p:spPr bwMode="auto">
          <a:xfrm>
            <a:off x="7418012" y="4398299"/>
            <a:ext cx="261620" cy="261620"/>
          </a:xfrm>
          <a:custGeom>
            <a:avLst/>
            <a:gdLst>
              <a:gd name="T0" fmla="*/ 269 w 653"/>
              <a:gd name="T1" fmla="*/ 653 h 653"/>
              <a:gd name="T2" fmla="*/ 269 w 653"/>
              <a:gd name="T3" fmla="*/ 382 h 653"/>
              <a:gd name="T4" fmla="*/ 0 w 653"/>
              <a:gd name="T5" fmla="*/ 382 h 653"/>
              <a:gd name="T6" fmla="*/ 0 w 653"/>
              <a:gd name="T7" fmla="*/ 269 h 653"/>
              <a:gd name="T8" fmla="*/ 269 w 653"/>
              <a:gd name="T9" fmla="*/ 269 h 653"/>
              <a:gd name="T10" fmla="*/ 269 w 653"/>
              <a:gd name="T11" fmla="*/ 0 h 653"/>
              <a:gd name="T12" fmla="*/ 384 w 653"/>
              <a:gd name="T13" fmla="*/ 0 h 653"/>
              <a:gd name="T14" fmla="*/ 384 w 653"/>
              <a:gd name="T15" fmla="*/ 269 h 653"/>
              <a:gd name="T16" fmla="*/ 653 w 653"/>
              <a:gd name="T17" fmla="*/ 269 h 653"/>
              <a:gd name="T18" fmla="*/ 653 w 653"/>
              <a:gd name="T19" fmla="*/ 382 h 653"/>
              <a:gd name="T20" fmla="*/ 384 w 653"/>
              <a:gd name="T21" fmla="*/ 382 h 653"/>
              <a:gd name="T22" fmla="*/ 384 w 653"/>
              <a:gd name="T23" fmla="*/ 653 h 653"/>
              <a:gd name="T24" fmla="*/ 269 w 653"/>
              <a:gd name="T25" fmla="*/ 653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3" h="653">
                <a:moveTo>
                  <a:pt x="269" y="653"/>
                </a:moveTo>
                <a:lnTo>
                  <a:pt x="269" y="382"/>
                </a:lnTo>
                <a:lnTo>
                  <a:pt x="0" y="382"/>
                </a:lnTo>
                <a:lnTo>
                  <a:pt x="0" y="269"/>
                </a:lnTo>
                <a:lnTo>
                  <a:pt x="269" y="269"/>
                </a:lnTo>
                <a:lnTo>
                  <a:pt x="269" y="0"/>
                </a:lnTo>
                <a:lnTo>
                  <a:pt x="384" y="0"/>
                </a:lnTo>
                <a:lnTo>
                  <a:pt x="384" y="269"/>
                </a:lnTo>
                <a:lnTo>
                  <a:pt x="653" y="269"/>
                </a:lnTo>
                <a:lnTo>
                  <a:pt x="653" y="382"/>
                </a:lnTo>
                <a:lnTo>
                  <a:pt x="384" y="382"/>
                </a:lnTo>
                <a:lnTo>
                  <a:pt x="384" y="653"/>
                </a:lnTo>
                <a:lnTo>
                  <a:pt x="269" y="653"/>
                </a:lnTo>
                <a:close/>
              </a:path>
            </a:pathLst>
          </a:custGeom>
          <a:solidFill>
            <a:srgbClr val="E06741"/>
          </a:solidFill>
          <a:ln>
            <a:noFill/>
          </a:ln>
        </p:spPr>
        <p:txBody>
          <a:bodyPr vert="horz" wrap="square" lIns="91434" tIns="45717" rIns="91434" bIns="45717" numCol="1" anchor="t" anchorCtr="0" compatLnSpc="1"/>
          <a:lstStyle/>
          <a:p>
            <a:endParaRPr lang="zh-CN" altLang="en-US"/>
          </a:p>
        </p:txBody>
      </p:sp>
      <p:sp>
        <p:nvSpPr>
          <p:cNvPr id="5" name="Freeform 12"/>
          <p:cNvSpPr/>
          <p:nvPr/>
        </p:nvSpPr>
        <p:spPr bwMode="auto">
          <a:xfrm>
            <a:off x="2283644" y="4407535"/>
            <a:ext cx="261620" cy="261620"/>
          </a:xfrm>
          <a:custGeom>
            <a:avLst/>
            <a:gdLst>
              <a:gd name="T0" fmla="*/ 269 w 653"/>
              <a:gd name="T1" fmla="*/ 653 h 653"/>
              <a:gd name="T2" fmla="*/ 269 w 653"/>
              <a:gd name="T3" fmla="*/ 382 h 653"/>
              <a:gd name="T4" fmla="*/ 0 w 653"/>
              <a:gd name="T5" fmla="*/ 382 h 653"/>
              <a:gd name="T6" fmla="*/ 0 w 653"/>
              <a:gd name="T7" fmla="*/ 269 h 653"/>
              <a:gd name="T8" fmla="*/ 269 w 653"/>
              <a:gd name="T9" fmla="*/ 269 h 653"/>
              <a:gd name="T10" fmla="*/ 269 w 653"/>
              <a:gd name="T11" fmla="*/ 0 h 653"/>
              <a:gd name="T12" fmla="*/ 384 w 653"/>
              <a:gd name="T13" fmla="*/ 0 h 653"/>
              <a:gd name="T14" fmla="*/ 384 w 653"/>
              <a:gd name="T15" fmla="*/ 269 h 653"/>
              <a:gd name="T16" fmla="*/ 653 w 653"/>
              <a:gd name="T17" fmla="*/ 269 h 653"/>
              <a:gd name="T18" fmla="*/ 653 w 653"/>
              <a:gd name="T19" fmla="*/ 382 h 653"/>
              <a:gd name="T20" fmla="*/ 384 w 653"/>
              <a:gd name="T21" fmla="*/ 382 h 653"/>
              <a:gd name="T22" fmla="*/ 384 w 653"/>
              <a:gd name="T23" fmla="*/ 653 h 653"/>
              <a:gd name="T24" fmla="*/ 269 w 653"/>
              <a:gd name="T25" fmla="*/ 653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3" h="653">
                <a:moveTo>
                  <a:pt x="269" y="653"/>
                </a:moveTo>
                <a:lnTo>
                  <a:pt x="269" y="382"/>
                </a:lnTo>
                <a:lnTo>
                  <a:pt x="0" y="382"/>
                </a:lnTo>
                <a:lnTo>
                  <a:pt x="0" y="269"/>
                </a:lnTo>
                <a:lnTo>
                  <a:pt x="269" y="269"/>
                </a:lnTo>
                <a:lnTo>
                  <a:pt x="269" y="0"/>
                </a:lnTo>
                <a:lnTo>
                  <a:pt x="384" y="0"/>
                </a:lnTo>
                <a:lnTo>
                  <a:pt x="384" y="269"/>
                </a:lnTo>
                <a:lnTo>
                  <a:pt x="653" y="269"/>
                </a:lnTo>
                <a:lnTo>
                  <a:pt x="653" y="382"/>
                </a:lnTo>
                <a:lnTo>
                  <a:pt x="384" y="382"/>
                </a:lnTo>
                <a:lnTo>
                  <a:pt x="384" y="653"/>
                </a:lnTo>
                <a:lnTo>
                  <a:pt x="269" y="653"/>
                </a:lnTo>
                <a:close/>
              </a:path>
            </a:pathLst>
          </a:custGeom>
          <a:solidFill>
            <a:srgbClr val="E06741"/>
          </a:solidFill>
          <a:ln>
            <a:noFill/>
          </a:ln>
        </p:spPr>
        <p:txBody>
          <a:bodyPr vert="horz" wrap="square" lIns="91434" tIns="45717" rIns="91434" bIns="45717" numCol="1" anchor="t" anchorCtr="0" compatLnSpc="1"/>
          <a:lstStyle/>
          <a:p>
            <a:endParaRPr lang="zh-CN" altLang="en-US"/>
          </a:p>
        </p:txBody>
      </p:sp>
      <p:sp>
        <p:nvSpPr>
          <p:cNvPr id="6" name="等于号 5"/>
          <p:cNvSpPr/>
          <p:nvPr/>
        </p:nvSpPr>
        <p:spPr>
          <a:xfrm>
            <a:off x="9271000" y="4385945"/>
            <a:ext cx="304800" cy="304800"/>
          </a:xfrm>
          <a:prstGeom prst="mathEqual">
            <a:avLst/>
          </a:prstGeom>
          <a:solidFill>
            <a:srgbClr val="E06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文本框 1"/>
          <p:cNvSpPr txBox="1"/>
          <p:nvPr/>
        </p:nvSpPr>
        <p:spPr>
          <a:xfrm>
            <a:off x="10328910" y="3212919"/>
            <a:ext cx="690880" cy="398780"/>
          </a:xfrm>
          <a:prstGeom prst="rect">
            <a:avLst/>
          </a:prstGeom>
          <a:noFill/>
        </p:spPr>
        <p:txBody>
          <a:bodyPr wrap="none" rtlCol="0">
            <a:spAutoFit/>
            <a:scene3d>
              <a:camera prst="orthographicFront"/>
              <a:lightRig rig="threePt" dir="t"/>
            </a:scene3d>
          </a:bodyPr>
          <a:lstStyle/>
          <a:p>
            <a:pPr algn="l"/>
            <a:r>
              <a:rPr lang="zh-CN" altLang="en-US" sz="2000" b="1">
                <a:solidFill>
                  <a:schemeClr val="bg1">
                    <a:lumMod val="50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只需</a:t>
            </a:r>
          </a:p>
        </p:txBody>
      </p:sp>
      <p:pic>
        <p:nvPicPr>
          <p:cNvPr id="8" name="图片 7"/>
          <p:cNvPicPr>
            <a:picLocks noChangeAspect="1"/>
          </p:cNvPicPr>
          <p:nvPr/>
        </p:nvPicPr>
        <p:blipFill>
          <a:blip r:embed="rId5"/>
          <a:stretch>
            <a:fillRect/>
          </a:stretch>
        </p:blipFill>
        <p:spPr>
          <a:xfrm>
            <a:off x="6096000" y="4026535"/>
            <a:ext cx="839470" cy="624840"/>
          </a:xfrm>
          <a:prstGeom prst="rect">
            <a:avLst/>
          </a:prstGeom>
        </p:spPr>
      </p:pic>
      <p:pic>
        <p:nvPicPr>
          <p:cNvPr id="21" name="图片 20"/>
          <p:cNvPicPr>
            <a:picLocks noChangeAspect="1"/>
          </p:cNvPicPr>
          <p:nvPr/>
        </p:nvPicPr>
        <p:blipFill>
          <a:blip r:embed="rId6"/>
          <a:stretch>
            <a:fillRect/>
          </a:stretch>
        </p:blipFill>
        <p:spPr>
          <a:xfrm>
            <a:off x="5171440" y="4013835"/>
            <a:ext cx="761365" cy="705485"/>
          </a:xfrm>
          <a:prstGeom prst="rect">
            <a:avLst/>
          </a:prstGeom>
        </p:spPr>
      </p:pic>
      <p:pic>
        <p:nvPicPr>
          <p:cNvPr id="9" name="图片 8"/>
          <p:cNvPicPr>
            <a:picLocks noChangeAspect="1"/>
          </p:cNvPicPr>
          <p:nvPr/>
        </p:nvPicPr>
        <p:blipFill>
          <a:blip r:embed="rId7"/>
          <a:stretch>
            <a:fillRect/>
          </a:stretch>
        </p:blipFill>
        <p:spPr>
          <a:xfrm>
            <a:off x="6155690" y="4841875"/>
            <a:ext cx="908685" cy="381635"/>
          </a:xfrm>
          <a:prstGeom prst="rect">
            <a:avLst/>
          </a:prstGeom>
        </p:spPr>
      </p:pic>
      <p:pic>
        <p:nvPicPr>
          <p:cNvPr id="11" name="图片 10"/>
          <p:cNvPicPr>
            <a:picLocks noChangeAspect="1"/>
          </p:cNvPicPr>
          <p:nvPr/>
        </p:nvPicPr>
        <p:blipFill>
          <a:blip r:embed="rId8">
            <a:clrChange>
              <a:clrFrom>
                <a:srgbClr val="FFFFFF"/>
              </a:clrFrom>
              <a:clrTo>
                <a:srgbClr val="FFFFFF">
                  <a:alpha val="0"/>
                </a:srgbClr>
              </a:clrTo>
            </a:clrChange>
          </a:blip>
          <a:stretch>
            <a:fillRect/>
          </a:stretch>
        </p:blipFill>
        <p:spPr>
          <a:xfrm>
            <a:off x="5079999" y="4775199"/>
            <a:ext cx="495301" cy="389417"/>
          </a:xfrm>
          <a:prstGeom prst="rect">
            <a:avLst/>
          </a:prstGeom>
        </p:spPr>
      </p:pic>
      <p:pic>
        <p:nvPicPr>
          <p:cNvPr id="24" name="图片 23"/>
          <p:cNvPicPr>
            <a:picLocks noChangeAspect="1"/>
          </p:cNvPicPr>
          <p:nvPr/>
        </p:nvPicPr>
        <p:blipFill rotWithShape="1">
          <a:blip r:embed="rId9" cstate="print">
            <a:extLst>
              <a:ext uri="{28A0092B-C50C-407E-A947-70E740481C1C}">
                <a14:useLocalDpi xmlns:a14="http://schemas.microsoft.com/office/drawing/2010/main" val="0"/>
              </a:ext>
            </a:extLst>
          </a:blip>
          <a:srcRect l="12234" t="3440" r="13053" b="6523"/>
          <a:stretch>
            <a:fillRect/>
          </a:stretch>
        </p:blipFill>
        <p:spPr>
          <a:xfrm>
            <a:off x="5631426" y="4780319"/>
            <a:ext cx="411454" cy="353963"/>
          </a:xfrm>
          <a:prstGeom prst="rect">
            <a:avLst/>
          </a:prstGeom>
        </p:spPr>
      </p:pic>
      <p:pic>
        <p:nvPicPr>
          <p:cNvPr id="16" name="图片 15"/>
          <p:cNvPicPr>
            <a:picLocks noChangeAspect="1"/>
          </p:cNvPicPr>
          <p:nvPr/>
        </p:nvPicPr>
        <p:blipFill rotWithShape="1">
          <a:blip r:embed="rId10" cstate="print">
            <a:extLst>
              <a:ext uri="{28A0092B-C50C-407E-A947-70E740481C1C}">
                <a14:useLocalDpi xmlns:a14="http://schemas.microsoft.com/office/drawing/2010/main" val="0"/>
              </a:ext>
            </a:extLst>
          </a:blip>
          <a:srcRect b="47561"/>
          <a:stretch>
            <a:fillRect/>
          </a:stretch>
        </p:blipFill>
        <p:spPr>
          <a:xfrm>
            <a:off x="2839085" y="3970655"/>
            <a:ext cx="1443355" cy="1135380"/>
          </a:xfrm>
          <a:prstGeom prst="rect">
            <a:avLst/>
          </a:prstGeom>
        </p:spPr>
      </p:pic>
      <p:sp>
        <p:nvSpPr>
          <p:cNvPr id="17" name="文本框 16"/>
          <p:cNvSpPr txBox="1"/>
          <p:nvPr/>
        </p:nvSpPr>
        <p:spPr>
          <a:xfrm>
            <a:off x="2787015" y="4540250"/>
            <a:ext cx="1501775" cy="306705"/>
          </a:xfrm>
          <a:prstGeom prst="rect">
            <a:avLst/>
          </a:prstGeom>
          <a:solidFill>
            <a:srgbClr val="FFFFFF">
              <a:alpha val="45882"/>
            </a:srgbClr>
          </a:solidFill>
        </p:spPr>
        <p:txBody>
          <a:bodyPr wrap="square" rtlCol="0">
            <a:spAutoFit/>
          </a:bodyPr>
          <a:lstStyle/>
          <a:p>
            <a:r>
              <a:rPr lang="zh-CN" altLang="en-US" sz="1400" b="1" dirty="0">
                <a:solidFill>
                  <a:srgbClr val="FFC000"/>
                </a:solidFill>
                <a:latin typeface="微软雅黑" panose="020B0503020204020204" charset="-122"/>
                <a:ea typeface="微软雅黑" panose="020B0503020204020204" charset="-122"/>
              </a:rPr>
              <a:t>马甲线练成课程</a:t>
            </a:r>
          </a:p>
        </p:txBody>
      </p:sp>
      <p:sp>
        <p:nvSpPr>
          <p:cNvPr id="18" name="动作按钮: 前进或下一项 17">
            <a:hlinkClick r:id="" action="ppaction://noaction" highlightClick="1"/>
          </p:cNvPr>
          <p:cNvSpPr/>
          <p:nvPr/>
        </p:nvSpPr>
        <p:spPr>
          <a:xfrm>
            <a:off x="3314981" y="4024630"/>
            <a:ext cx="446568" cy="382772"/>
          </a:xfrm>
          <a:prstGeom prst="actionButtonForwardNext">
            <a:avLst/>
          </a:prstGeom>
          <a:solidFill>
            <a:srgbClr val="FFFFFF">
              <a:alpha val="36863"/>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7913062" y="4274306"/>
            <a:ext cx="487680" cy="460375"/>
          </a:xfrm>
          <a:prstGeom prst="rect">
            <a:avLst/>
          </a:prstGeom>
        </p:spPr>
        <p:txBody>
          <a:bodyPr wrap="none">
            <a:spAutoFit/>
          </a:bodyPr>
          <a:lstStyle/>
          <a:p>
            <a:r>
              <a:rPr lang="zh-CN" altLang="en-US" sz="1200" dirty="0">
                <a:solidFill>
                  <a:schemeClr val="bg1"/>
                </a:solidFill>
                <a:latin typeface="微软雅黑" panose="020B0503020204020204" charset="-122"/>
                <a:ea typeface="微软雅黑" panose="020B0503020204020204" charset="-122"/>
                <a:sym typeface="+mn-ea"/>
              </a:rPr>
              <a:t>健身</a:t>
            </a:r>
          </a:p>
          <a:p>
            <a:r>
              <a:rPr lang="zh-CN" altLang="en-US" sz="1200" dirty="0">
                <a:solidFill>
                  <a:schemeClr val="bg1"/>
                </a:solidFill>
                <a:latin typeface="微软雅黑" panose="020B0503020204020204" charset="-122"/>
                <a:ea typeface="微软雅黑" panose="020B0503020204020204" charset="-122"/>
                <a:sym typeface="+mn-ea"/>
              </a:rPr>
              <a:t>计划</a:t>
            </a:r>
          </a:p>
        </p:txBody>
      </p:sp>
      <p:pic>
        <p:nvPicPr>
          <p:cNvPr id="29" name="图片 28">
            <a:extLst>
              <a:ext uri="{FF2B5EF4-FFF2-40B4-BE49-F238E27FC236}">
                <a16:creationId xmlns:a16="http://schemas.microsoft.com/office/drawing/2014/main" id="{2218902E-7FB5-4F00-B24F-91076DC8620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53850" y="-1270"/>
            <a:ext cx="2138150" cy="68294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rot="16200000">
            <a:off x="739775" y="659765"/>
            <a:ext cx="824230" cy="845185"/>
          </a:xfrm>
          <a:prstGeom prst="rect">
            <a:avLst/>
          </a:prstGeom>
        </p:spPr>
      </p:pic>
      <p:sp>
        <p:nvSpPr>
          <p:cNvPr id="4" name="文本框 3"/>
          <p:cNvSpPr txBox="1"/>
          <p:nvPr/>
        </p:nvSpPr>
        <p:spPr>
          <a:xfrm>
            <a:off x="1691640" y="655320"/>
            <a:ext cx="7388860" cy="768350"/>
          </a:xfrm>
          <a:prstGeom prst="rect">
            <a:avLst/>
          </a:prstGeom>
          <a:noFill/>
        </p:spPr>
        <p:txBody>
          <a:bodyPr wrap="square" rtlCol="0" anchor="t">
            <a:spAutoFit/>
            <a:scene3d>
              <a:camera prst="orthographicFront"/>
              <a:lightRig rig="threePt" dir="t"/>
            </a:scene3d>
          </a:bodyPr>
          <a:lstStyle/>
          <a:p>
            <a:r>
              <a:rPr lang="zh-CN" altLang="en-US" sz="3600" b="1">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一线健身器材品牌厂家 </a:t>
            </a:r>
            <a:r>
              <a:rPr lang="zh-CN" altLang="en-US" sz="4400" b="1">
                <a:solidFill>
                  <a:srgbClr val="E0674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战略合作</a:t>
            </a:r>
          </a:p>
        </p:txBody>
      </p:sp>
      <p:pic>
        <p:nvPicPr>
          <p:cNvPr id="7" name="图片 6" descr="好家庭健身器材"/>
          <p:cNvPicPr>
            <a:picLocks noChangeAspect="1"/>
          </p:cNvPicPr>
          <p:nvPr/>
        </p:nvPicPr>
        <p:blipFill>
          <a:blip r:embed="rId3"/>
          <a:stretch>
            <a:fillRect/>
          </a:stretch>
        </p:blipFill>
        <p:spPr>
          <a:xfrm>
            <a:off x="1136650" y="2684145"/>
            <a:ext cx="1731645" cy="1810385"/>
          </a:xfrm>
          <a:prstGeom prst="rect">
            <a:avLst/>
          </a:prstGeom>
        </p:spPr>
      </p:pic>
      <p:sp>
        <p:nvSpPr>
          <p:cNvPr id="8" name="文本框 7"/>
          <p:cNvSpPr txBox="1"/>
          <p:nvPr/>
        </p:nvSpPr>
        <p:spPr>
          <a:xfrm>
            <a:off x="607060" y="4494530"/>
            <a:ext cx="2973070" cy="694055"/>
          </a:xfrm>
          <a:prstGeom prst="rect">
            <a:avLst/>
          </a:prstGeom>
          <a:noFill/>
        </p:spPr>
        <p:txBody>
          <a:bodyPr wrap="square" rtlCol="0" anchor="t">
            <a:spAutoFit/>
          </a:bodyPr>
          <a:lstStyle/>
          <a:p>
            <a:pPr>
              <a:lnSpc>
                <a:spcPct val="140000"/>
              </a:lnSpc>
            </a:pPr>
            <a:r>
              <a:rPr lang="zh-CN" altLang="en-US" sz="1400">
                <a:solidFill>
                  <a:srgbClr val="4A5A6F"/>
                </a:solidFill>
                <a:latin typeface="微软雅黑" panose="020B0503020204020204" charset="-122"/>
                <a:ea typeface="微软雅黑" panose="020B0503020204020204" charset="-122"/>
              </a:rPr>
              <a:t>健身器材全国同类产品销量第一</a:t>
            </a:r>
          </a:p>
          <a:p>
            <a:pPr>
              <a:lnSpc>
                <a:spcPct val="140000"/>
              </a:lnSpc>
            </a:pPr>
            <a:r>
              <a:rPr lang="zh-CN" altLang="en-US" sz="1400">
                <a:solidFill>
                  <a:srgbClr val="4A5A6F"/>
                </a:solidFill>
                <a:latin typeface="微软雅黑" panose="020B0503020204020204" charset="-122"/>
                <a:ea typeface="微软雅黑" panose="020B0503020204020204" charset="-122"/>
              </a:rPr>
              <a:t>中国健身器材行业唯一标志性品牌</a:t>
            </a:r>
          </a:p>
        </p:txBody>
      </p:sp>
      <p:pic>
        <p:nvPicPr>
          <p:cNvPr id="9" name="图片 8" descr="logo"/>
          <p:cNvPicPr>
            <a:picLocks noChangeAspect="1"/>
          </p:cNvPicPr>
          <p:nvPr/>
        </p:nvPicPr>
        <p:blipFill>
          <a:blip r:embed="rId4"/>
          <a:stretch>
            <a:fillRect/>
          </a:stretch>
        </p:blipFill>
        <p:spPr>
          <a:xfrm>
            <a:off x="4688840" y="3004185"/>
            <a:ext cx="2014855" cy="574040"/>
          </a:xfrm>
          <a:prstGeom prst="rect">
            <a:avLst/>
          </a:prstGeom>
        </p:spPr>
      </p:pic>
      <p:sp>
        <p:nvSpPr>
          <p:cNvPr id="10" name="文本框 9"/>
          <p:cNvSpPr txBox="1"/>
          <p:nvPr/>
        </p:nvSpPr>
        <p:spPr>
          <a:xfrm>
            <a:off x="4187190" y="3900170"/>
            <a:ext cx="2994025" cy="368300"/>
          </a:xfrm>
          <a:prstGeom prst="rect">
            <a:avLst/>
          </a:prstGeom>
          <a:noFill/>
        </p:spPr>
        <p:txBody>
          <a:bodyPr wrap="none" rtlCol="0">
            <a:spAutoFit/>
            <a:scene3d>
              <a:camera prst="orthographicFront"/>
              <a:lightRig rig="threePt" dir="t"/>
            </a:scene3d>
          </a:bodyPr>
          <a:lstStyle/>
          <a:p>
            <a:pPr algn="l"/>
            <a:r>
              <a:rPr lang="zh-CN" altLang="en-US" b="1">
                <a:solidFill>
                  <a:srgbClr val="D90035"/>
                </a:solidFill>
                <a:effectLst/>
                <a:latin typeface="微软雅黑" panose="020B0503020204020204" charset="-122"/>
                <a:ea typeface="微软雅黑" panose="020B0503020204020204" charset="-122"/>
              </a:rPr>
              <a:t>英派斯 健康全产业链服务商</a:t>
            </a:r>
          </a:p>
        </p:txBody>
      </p:sp>
      <p:sp>
        <p:nvSpPr>
          <p:cNvPr id="11" name="文本框 10"/>
          <p:cNvSpPr txBox="1"/>
          <p:nvPr/>
        </p:nvSpPr>
        <p:spPr>
          <a:xfrm>
            <a:off x="4103370" y="4494530"/>
            <a:ext cx="3300095" cy="694055"/>
          </a:xfrm>
          <a:prstGeom prst="rect">
            <a:avLst/>
          </a:prstGeom>
          <a:noFill/>
        </p:spPr>
        <p:txBody>
          <a:bodyPr wrap="square" rtlCol="0" anchor="t">
            <a:spAutoFit/>
          </a:bodyPr>
          <a:lstStyle/>
          <a:p>
            <a:pPr>
              <a:lnSpc>
                <a:spcPct val="140000"/>
              </a:lnSpc>
            </a:pPr>
            <a:r>
              <a:rPr lang="zh-CN" altLang="en-US" sz="1400">
                <a:solidFill>
                  <a:srgbClr val="4A5A6F"/>
                </a:solidFill>
                <a:latin typeface="微软雅黑" panose="020B0503020204020204" charset="-122"/>
                <a:ea typeface="微软雅黑" panose="020B0503020204020204" charset="-122"/>
              </a:rPr>
              <a:t>专注健身器材研发制造，出口欧美市场</a:t>
            </a:r>
          </a:p>
          <a:p>
            <a:pPr>
              <a:lnSpc>
                <a:spcPct val="140000"/>
              </a:lnSpc>
            </a:pPr>
            <a:r>
              <a:rPr lang="zh-CN" altLang="en-US" sz="1400">
                <a:solidFill>
                  <a:srgbClr val="4A5A6F"/>
                </a:solidFill>
                <a:latin typeface="微软雅黑" panose="020B0503020204020204" charset="-122"/>
                <a:ea typeface="微软雅黑" panose="020B0503020204020204" charset="-122"/>
              </a:rPr>
              <a:t>中国体育用品博览会健身器材类金奖</a:t>
            </a:r>
          </a:p>
        </p:txBody>
      </p:sp>
      <p:pic>
        <p:nvPicPr>
          <p:cNvPr id="12" name="图片 11" descr="多迪斯泰"/>
          <p:cNvPicPr>
            <a:picLocks noChangeAspect="1"/>
          </p:cNvPicPr>
          <p:nvPr/>
        </p:nvPicPr>
        <p:blipFill>
          <a:blip r:embed="rId5"/>
          <a:stretch>
            <a:fillRect/>
          </a:stretch>
        </p:blipFill>
        <p:spPr>
          <a:xfrm>
            <a:off x="7967980" y="2684145"/>
            <a:ext cx="3348355" cy="1664970"/>
          </a:xfrm>
          <a:prstGeom prst="rect">
            <a:avLst/>
          </a:prstGeom>
        </p:spPr>
      </p:pic>
      <p:sp>
        <p:nvSpPr>
          <p:cNvPr id="13" name="文本框 12"/>
          <p:cNvSpPr txBox="1"/>
          <p:nvPr/>
        </p:nvSpPr>
        <p:spPr>
          <a:xfrm>
            <a:off x="7992110" y="4494530"/>
            <a:ext cx="3300095" cy="995045"/>
          </a:xfrm>
          <a:prstGeom prst="rect">
            <a:avLst/>
          </a:prstGeom>
          <a:noFill/>
        </p:spPr>
        <p:txBody>
          <a:bodyPr wrap="square" rtlCol="0" anchor="t">
            <a:spAutoFit/>
          </a:bodyPr>
          <a:lstStyle/>
          <a:p>
            <a:pPr>
              <a:lnSpc>
                <a:spcPct val="140000"/>
              </a:lnSpc>
            </a:pPr>
            <a:r>
              <a:rPr lang="zh-CN" altLang="en-US" sz="1400">
                <a:solidFill>
                  <a:srgbClr val="4A5A6F"/>
                </a:solidFill>
                <a:latin typeface="微软雅黑" panose="020B0503020204020204" charset="-122"/>
                <a:ea typeface="微软雅黑" panose="020B0503020204020204" charset="-122"/>
              </a:rPr>
              <a:t>中国按摩椅十大品牌之一</a:t>
            </a:r>
          </a:p>
          <a:p>
            <a:pPr>
              <a:lnSpc>
                <a:spcPct val="140000"/>
              </a:lnSpc>
            </a:pPr>
            <a:r>
              <a:rPr lang="zh-CN" altLang="en-US" sz="1400">
                <a:solidFill>
                  <a:srgbClr val="4A5A6F"/>
                </a:solidFill>
                <a:latin typeface="微软雅黑" panose="020B0503020204020204" charset="-122"/>
                <a:ea typeface="微软雅黑" panose="020B0503020204020204" charset="-122"/>
              </a:rPr>
              <a:t>法国Dotast专业研发团队，90%的产品出口国外</a:t>
            </a:r>
          </a:p>
        </p:txBody>
      </p:sp>
      <p:pic>
        <p:nvPicPr>
          <p:cNvPr id="14" name="图片 13">
            <a:extLst>
              <a:ext uri="{FF2B5EF4-FFF2-40B4-BE49-F238E27FC236}">
                <a16:creationId xmlns:a16="http://schemas.microsoft.com/office/drawing/2014/main" id="{816A4806-4477-4356-A1C7-2C53815A084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53850" y="-1270"/>
            <a:ext cx="2138150" cy="68294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rot="16200000">
            <a:off x="739775" y="659765"/>
            <a:ext cx="824230" cy="845185"/>
          </a:xfrm>
          <a:prstGeom prst="rect">
            <a:avLst/>
          </a:prstGeom>
        </p:spPr>
      </p:pic>
      <p:sp>
        <p:nvSpPr>
          <p:cNvPr id="13" name="文本框 12"/>
          <p:cNvSpPr txBox="1"/>
          <p:nvPr/>
        </p:nvSpPr>
        <p:spPr>
          <a:xfrm>
            <a:off x="1691640" y="520700"/>
            <a:ext cx="6028055" cy="1014730"/>
          </a:xfrm>
          <a:prstGeom prst="rect">
            <a:avLst/>
          </a:prstGeom>
          <a:noFill/>
        </p:spPr>
        <p:txBody>
          <a:bodyPr wrap="square" rtlCol="0" anchor="t">
            <a:spAutoFit/>
            <a:scene3d>
              <a:camera prst="orthographicFront"/>
              <a:lightRig rig="threePt" dir="t"/>
            </a:scene3d>
          </a:bodyPr>
          <a:lstStyle/>
          <a:p>
            <a:r>
              <a:rPr lang="zh-CN" altLang="en-US" sz="3600" b="1">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阿里加健身：生态圈</a:t>
            </a:r>
          </a:p>
          <a:p>
            <a:r>
              <a:rPr lang="zh-CN" altLang="en-US" sz="2400" b="1">
                <a:solidFill>
                  <a:srgbClr val="E0674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硬件 </a:t>
            </a:r>
            <a:r>
              <a:rPr lang="en-US" altLang="zh-CN" sz="2400" b="1">
                <a:solidFill>
                  <a:srgbClr val="E0674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 </a:t>
            </a:r>
            <a:r>
              <a:rPr lang="zh-CN" altLang="en-US" sz="2400" b="1">
                <a:solidFill>
                  <a:srgbClr val="E0674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互联网 </a:t>
            </a:r>
            <a:r>
              <a:rPr lang="en-US" altLang="zh-CN" sz="2400" b="1">
                <a:solidFill>
                  <a:srgbClr val="E0674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 </a:t>
            </a:r>
            <a:r>
              <a:rPr lang="zh-CN" altLang="en-US" sz="2400" b="1">
                <a:solidFill>
                  <a:srgbClr val="E0674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新零售</a:t>
            </a:r>
          </a:p>
        </p:txBody>
      </p:sp>
      <p:grpSp>
        <p:nvGrpSpPr>
          <p:cNvPr id="4" name="组合 3"/>
          <p:cNvGrpSpPr/>
          <p:nvPr/>
        </p:nvGrpSpPr>
        <p:grpSpPr>
          <a:xfrm>
            <a:off x="5542880" y="1500418"/>
            <a:ext cx="2413178" cy="2413178"/>
            <a:chOff x="1505599" y="1967143"/>
            <a:chExt cx="2413178" cy="2413178"/>
          </a:xfrm>
        </p:grpSpPr>
        <p:sp>
          <p:nvSpPr>
            <p:cNvPr id="5" name="椭圆 4"/>
            <p:cNvSpPr/>
            <p:nvPr/>
          </p:nvSpPr>
          <p:spPr>
            <a:xfrm>
              <a:off x="1633390" y="2094934"/>
              <a:ext cx="2157594" cy="2157594"/>
            </a:xfrm>
            <a:prstGeom prst="ellipse">
              <a:avLst/>
            </a:prstGeom>
            <a:solidFill>
              <a:srgbClr val="4A5A6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椭圆 5"/>
            <p:cNvSpPr/>
            <p:nvPr/>
          </p:nvSpPr>
          <p:spPr>
            <a:xfrm>
              <a:off x="1505599" y="1967143"/>
              <a:ext cx="2413178" cy="2413178"/>
            </a:xfrm>
            <a:prstGeom prst="ellipse">
              <a:avLst/>
            </a:prstGeom>
            <a:noFill/>
            <a:ln>
              <a:solidFill>
                <a:srgbClr val="4A5A6F"/>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8" name="文本框 7"/>
          <p:cNvSpPr txBox="1"/>
          <p:nvPr/>
        </p:nvSpPr>
        <p:spPr>
          <a:xfrm>
            <a:off x="5946775" y="2102485"/>
            <a:ext cx="1605280" cy="521970"/>
          </a:xfrm>
          <a:prstGeom prst="rect">
            <a:avLst/>
          </a:prstGeom>
          <a:noFill/>
        </p:spPr>
        <p:txBody>
          <a:bodyPr wrap="none" rtlCol="0">
            <a:spAutoFit/>
            <a:scene3d>
              <a:camera prst="orthographicFront"/>
              <a:lightRig rig="threePt" dir="t"/>
            </a:scene3d>
          </a:bodyPr>
          <a:lstStyle/>
          <a:p>
            <a:r>
              <a:rPr lang="zh-CN" altLang="en-US" sz="2800" b="1">
                <a:solidFill>
                  <a:schemeClr val="bg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健身器材</a:t>
            </a:r>
          </a:p>
        </p:txBody>
      </p:sp>
      <p:sp>
        <p:nvSpPr>
          <p:cNvPr id="10" name="文本框 9"/>
          <p:cNvSpPr txBox="1"/>
          <p:nvPr/>
        </p:nvSpPr>
        <p:spPr>
          <a:xfrm>
            <a:off x="5840095" y="2794635"/>
            <a:ext cx="1044575" cy="306705"/>
          </a:xfrm>
          <a:prstGeom prst="rect">
            <a:avLst/>
          </a:prstGeom>
          <a:noFill/>
        </p:spPr>
        <p:txBody>
          <a:bodyPr wrap="square" rtlCol="0">
            <a:spAutoFit/>
          </a:bodyPr>
          <a:lstStyle/>
          <a:p>
            <a:r>
              <a:rPr lang="zh-CN" altLang="en-US" sz="1400" b="1">
                <a:solidFill>
                  <a:schemeClr val="bg1"/>
                </a:solidFill>
                <a:latin typeface="微软雅黑" panose="020B0503020204020204" charset="-122"/>
                <a:ea typeface="微软雅黑" panose="020B0503020204020204" charset="-122"/>
              </a:rPr>
              <a:t>按摩器材</a:t>
            </a:r>
          </a:p>
        </p:txBody>
      </p:sp>
      <p:sp>
        <p:nvSpPr>
          <p:cNvPr id="11" name="文本框 10"/>
          <p:cNvSpPr txBox="1"/>
          <p:nvPr/>
        </p:nvSpPr>
        <p:spPr>
          <a:xfrm>
            <a:off x="6765925" y="2794635"/>
            <a:ext cx="1009650" cy="306705"/>
          </a:xfrm>
          <a:prstGeom prst="rect">
            <a:avLst/>
          </a:prstGeom>
          <a:noFill/>
        </p:spPr>
        <p:txBody>
          <a:bodyPr wrap="square" rtlCol="0">
            <a:spAutoFit/>
          </a:bodyPr>
          <a:lstStyle/>
          <a:p>
            <a:r>
              <a:rPr lang="zh-CN" altLang="en-US" sz="1400" b="1">
                <a:solidFill>
                  <a:schemeClr val="bg1"/>
                </a:solidFill>
                <a:latin typeface="微软雅黑" panose="020B0503020204020204" charset="-122"/>
                <a:ea typeface="微软雅黑" panose="020B0503020204020204" charset="-122"/>
              </a:rPr>
              <a:t>服务体系</a:t>
            </a:r>
          </a:p>
        </p:txBody>
      </p:sp>
      <p:sp>
        <p:nvSpPr>
          <p:cNvPr id="16" name="文本框 15"/>
          <p:cNvSpPr txBox="1"/>
          <p:nvPr/>
        </p:nvSpPr>
        <p:spPr>
          <a:xfrm>
            <a:off x="6315075" y="3177540"/>
            <a:ext cx="868680" cy="337185"/>
          </a:xfrm>
          <a:prstGeom prst="rect">
            <a:avLst/>
          </a:prstGeom>
          <a:noFill/>
        </p:spPr>
        <p:txBody>
          <a:bodyPr wrap="square" rtlCol="0">
            <a:spAutoFit/>
          </a:bodyPr>
          <a:lstStyle/>
          <a:p>
            <a:r>
              <a:rPr lang="zh-CN" altLang="en-US" sz="1600" b="1">
                <a:solidFill>
                  <a:schemeClr val="bg1"/>
                </a:solidFill>
                <a:latin typeface="微软雅黑" panose="020B0503020204020204" charset="-122"/>
                <a:ea typeface="微软雅黑" panose="020B0503020204020204" charset="-122"/>
              </a:rPr>
              <a:t>体验店</a:t>
            </a:r>
          </a:p>
        </p:txBody>
      </p:sp>
      <p:grpSp>
        <p:nvGrpSpPr>
          <p:cNvPr id="17" name="组合 16"/>
          <p:cNvGrpSpPr/>
          <p:nvPr/>
        </p:nvGrpSpPr>
        <p:grpSpPr>
          <a:xfrm>
            <a:off x="3257515" y="3997238"/>
            <a:ext cx="2413178" cy="2413178"/>
            <a:chOff x="1505599" y="1967143"/>
            <a:chExt cx="2413178" cy="2413178"/>
          </a:xfrm>
        </p:grpSpPr>
        <p:sp>
          <p:nvSpPr>
            <p:cNvPr id="46" name="椭圆 45"/>
            <p:cNvSpPr/>
            <p:nvPr/>
          </p:nvSpPr>
          <p:spPr>
            <a:xfrm>
              <a:off x="1633390" y="2094934"/>
              <a:ext cx="2157594" cy="2157594"/>
            </a:xfrm>
            <a:prstGeom prst="ellipse">
              <a:avLst/>
            </a:prstGeom>
            <a:solidFill>
              <a:srgbClr val="E0674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8" name="椭圆 47"/>
            <p:cNvSpPr/>
            <p:nvPr/>
          </p:nvSpPr>
          <p:spPr>
            <a:xfrm>
              <a:off x="1505599" y="1967143"/>
              <a:ext cx="2413178" cy="2413178"/>
            </a:xfrm>
            <a:prstGeom prst="ellipse">
              <a:avLst/>
            </a:prstGeom>
            <a:noFill/>
            <a:ln>
              <a:solidFill>
                <a:srgbClr val="E0674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50" name="文本框 49"/>
          <p:cNvSpPr txBox="1"/>
          <p:nvPr/>
        </p:nvSpPr>
        <p:spPr>
          <a:xfrm>
            <a:off x="3661410" y="4599305"/>
            <a:ext cx="1605280" cy="521970"/>
          </a:xfrm>
          <a:prstGeom prst="rect">
            <a:avLst/>
          </a:prstGeom>
          <a:noFill/>
        </p:spPr>
        <p:txBody>
          <a:bodyPr wrap="none" rtlCol="0">
            <a:spAutoFit/>
            <a:scene3d>
              <a:camera prst="orthographicFront"/>
              <a:lightRig rig="threePt" dir="t"/>
            </a:scene3d>
          </a:bodyPr>
          <a:lstStyle/>
          <a:p>
            <a:pPr algn="l"/>
            <a:r>
              <a:rPr lang="zh-CN" altLang="en-US" sz="2800" b="1">
                <a:solidFill>
                  <a:schemeClr val="bg1"/>
                </a:solidFill>
                <a:latin typeface="微软雅黑" panose="020B0503020204020204" charset="-122"/>
                <a:ea typeface="微软雅黑" panose="020B0503020204020204" charset="-122"/>
                <a:sym typeface="+mn-ea"/>
              </a:rPr>
              <a:t>健身课程</a:t>
            </a:r>
            <a:endParaRPr lang="zh-CN" altLang="en-US" sz="2800" b="1">
              <a:solidFill>
                <a:schemeClr val="bg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p:sp>
        <p:nvSpPr>
          <p:cNvPr id="51" name="文本框 50"/>
          <p:cNvSpPr txBox="1"/>
          <p:nvPr/>
        </p:nvSpPr>
        <p:spPr>
          <a:xfrm>
            <a:off x="3513455" y="5291455"/>
            <a:ext cx="1044575" cy="306705"/>
          </a:xfrm>
          <a:prstGeom prst="rect">
            <a:avLst/>
          </a:prstGeom>
          <a:noFill/>
        </p:spPr>
        <p:txBody>
          <a:bodyPr wrap="square" rtlCol="0">
            <a:spAutoFit/>
          </a:bodyPr>
          <a:lstStyle/>
          <a:p>
            <a:r>
              <a:rPr lang="zh-CN" altLang="en-US" sz="1400" b="1">
                <a:solidFill>
                  <a:schemeClr val="bg1"/>
                </a:solidFill>
                <a:latin typeface="微软雅黑" panose="020B0503020204020204" charset="-122"/>
                <a:ea typeface="微软雅黑" panose="020B0503020204020204" charset="-122"/>
                <a:sym typeface="+mn-ea"/>
              </a:rPr>
              <a:t>互动社区</a:t>
            </a:r>
          </a:p>
        </p:txBody>
      </p:sp>
      <p:sp>
        <p:nvSpPr>
          <p:cNvPr id="52" name="文本框 51"/>
          <p:cNvSpPr txBox="1"/>
          <p:nvPr/>
        </p:nvSpPr>
        <p:spPr>
          <a:xfrm>
            <a:off x="4404995" y="5291455"/>
            <a:ext cx="1137285" cy="306705"/>
          </a:xfrm>
          <a:prstGeom prst="rect">
            <a:avLst/>
          </a:prstGeom>
          <a:noFill/>
        </p:spPr>
        <p:txBody>
          <a:bodyPr wrap="square" rtlCol="0">
            <a:spAutoFit/>
          </a:bodyPr>
          <a:lstStyle/>
          <a:p>
            <a:r>
              <a:rPr lang="zh-CN" altLang="en-US" sz="1400" b="1">
                <a:solidFill>
                  <a:schemeClr val="bg1"/>
                </a:solidFill>
                <a:latin typeface="微软雅黑" panose="020B0503020204020204" charset="-122"/>
                <a:ea typeface="微软雅黑" panose="020B0503020204020204" charset="-122"/>
              </a:rPr>
              <a:t>互联网金融</a:t>
            </a:r>
          </a:p>
        </p:txBody>
      </p:sp>
      <p:sp>
        <p:nvSpPr>
          <p:cNvPr id="53" name="文本框 52"/>
          <p:cNvSpPr txBox="1"/>
          <p:nvPr/>
        </p:nvSpPr>
        <p:spPr>
          <a:xfrm>
            <a:off x="4029710" y="5674360"/>
            <a:ext cx="868680" cy="337185"/>
          </a:xfrm>
          <a:prstGeom prst="rect">
            <a:avLst/>
          </a:prstGeom>
          <a:noFill/>
        </p:spPr>
        <p:txBody>
          <a:bodyPr wrap="square" rtlCol="0">
            <a:spAutoFit/>
          </a:bodyPr>
          <a:lstStyle/>
          <a:p>
            <a:r>
              <a:rPr lang="zh-CN" altLang="en-US" sz="1600" b="1">
                <a:solidFill>
                  <a:schemeClr val="bg1"/>
                </a:solidFill>
                <a:latin typeface="微软雅黑" panose="020B0503020204020204" charset="-122"/>
                <a:ea typeface="微软雅黑" panose="020B0503020204020204" charset="-122"/>
              </a:rPr>
              <a:t>大数据</a:t>
            </a:r>
          </a:p>
        </p:txBody>
      </p:sp>
      <p:grpSp>
        <p:nvGrpSpPr>
          <p:cNvPr id="54" name="组合 53"/>
          <p:cNvGrpSpPr/>
          <p:nvPr/>
        </p:nvGrpSpPr>
        <p:grpSpPr>
          <a:xfrm>
            <a:off x="7828245" y="3997238"/>
            <a:ext cx="2413178" cy="2413178"/>
            <a:chOff x="1505599" y="1967143"/>
            <a:chExt cx="2413178" cy="2413178"/>
          </a:xfrm>
        </p:grpSpPr>
        <p:sp>
          <p:nvSpPr>
            <p:cNvPr id="55" name="椭圆 54"/>
            <p:cNvSpPr/>
            <p:nvPr/>
          </p:nvSpPr>
          <p:spPr>
            <a:xfrm>
              <a:off x="1633390" y="2094934"/>
              <a:ext cx="2157594" cy="2157594"/>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6" name="椭圆 55"/>
            <p:cNvSpPr/>
            <p:nvPr/>
          </p:nvSpPr>
          <p:spPr>
            <a:xfrm>
              <a:off x="1505599" y="1967143"/>
              <a:ext cx="2413178" cy="2413178"/>
            </a:xfrm>
            <a:prstGeom prst="ellipse">
              <a:avLst/>
            </a:prstGeom>
            <a:noFill/>
            <a:ln>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57" name="文本框 56"/>
          <p:cNvSpPr txBox="1"/>
          <p:nvPr/>
        </p:nvSpPr>
        <p:spPr>
          <a:xfrm>
            <a:off x="8084185" y="4599305"/>
            <a:ext cx="1960880" cy="521970"/>
          </a:xfrm>
          <a:prstGeom prst="rect">
            <a:avLst/>
          </a:prstGeom>
          <a:noFill/>
        </p:spPr>
        <p:txBody>
          <a:bodyPr wrap="none" rtlCol="0">
            <a:spAutoFit/>
            <a:scene3d>
              <a:camera prst="orthographicFront"/>
              <a:lightRig rig="threePt" dir="t"/>
            </a:scene3d>
          </a:bodyPr>
          <a:lstStyle/>
          <a:p>
            <a:pPr algn="l"/>
            <a:r>
              <a:rPr lang="zh-CN" altLang="en-US" sz="2800" b="1">
                <a:solidFill>
                  <a:schemeClr val="bg1"/>
                </a:solidFill>
                <a:latin typeface="微软雅黑" panose="020B0503020204020204" charset="-122"/>
                <a:ea typeface="微软雅黑" panose="020B0503020204020204" charset="-122"/>
                <a:sym typeface="+mn-ea"/>
              </a:rPr>
              <a:t>阿里加商城</a:t>
            </a:r>
          </a:p>
        </p:txBody>
      </p:sp>
      <p:sp>
        <p:nvSpPr>
          <p:cNvPr id="58" name="文本框 57"/>
          <p:cNvSpPr txBox="1"/>
          <p:nvPr/>
        </p:nvSpPr>
        <p:spPr>
          <a:xfrm>
            <a:off x="8084185" y="5291455"/>
            <a:ext cx="1044575" cy="306705"/>
          </a:xfrm>
          <a:prstGeom prst="rect">
            <a:avLst/>
          </a:prstGeom>
          <a:noFill/>
        </p:spPr>
        <p:txBody>
          <a:bodyPr wrap="square" rtlCol="0">
            <a:spAutoFit/>
          </a:bodyPr>
          <a:lstStyle/>
          <a:p>
            <a:r>
              <a:rPr lang="zh-CN" altLang="en-US" sz="1400" b="1">
                <a:solidFill>
                  <a:schemeClr val="bg1"/>
                </a:solidFill>
                <a:latin typeface="微软雅黑" panose="020B0503020204020204" charset="-122"/>
                <a:ea typeface="微软雅黑" panose="020B0503020204020204" charset="-122"/>
                <a:sym typeface="+mn-ea"/>
              </a:rPr>
              <a:t>全网电商</a:t>
            </a:r>
          </a:p>
        </p:txBody>
      </p:sp>
      <p:sp>
        <p:nvSpPr>
          <p:cNvPr id="59" name="文本框 58"/>
          <p:cNvSpPr txBox="1"/>
          <p:nvPr/>
        </p:nvSpPr>
        <p:spPr>
          <a:xfrm>
            <a:off x="9074785" y="5291455"/>
            <a:ext cx="993140" cy="306705"/>
          </a:xfrm>
          <a:prstGeom prst="rect">
            <a:avLst/>
          </a:prstGeom>
          <a:noFill/>
        </p:spPr>
        <p:txBody>
          <a:bodyPr wrap="square" rtlCol="0">
            <a:spAutoFit/>
          </a:bodyPr>
          <a:lstStyle/>
          <a:p>
            <a:r>
              <a:rPr lang="zh-CN" altLang="en-US" sz="1400" b="1">
                <a:solidFill>
                  <a:schemeClr val="bg1"/>
                </a:solidFill>
                <a:latin typeface="微软雅黑" panose="020B0503020204020204" charset="-122"/>
                <a:ea typeface="微软雅黑" panose="020B0503020204020204" charset="-122"/>
              </a:rPr>
              <a:t>二手回收</a:t>
            </a:r>
          </a:p>
        </p:txBody>
      </p:sp>
      <p:sp>
        <p:nvSpPr>
          <p:cNvPr id="60" name="文本框 59"/>
          <p:cNvSpPr txBox="1"/>
          <p:nvPr/>
        </p:nvSpPr>
        <p:spPr>
          <a:xfrm>
            <a:off x="8600440" y="5772150"/>
            <a:ext cx="1045845" cy="337185"/>
          </a:xfrm>
          <a:prstGeom prst="rect">
            <a:avLst/>
          </a:prstGeom>
          <a:noFill/>
        </p:spPr>
        <p:txBody>
          <a:bodyPr wrap="square" rtlCol="0">
            <a:spAutoFit/>
          </a:bodyPr>
          <a:lstStyle/>
          <a:p>
            <a:r>
              <a:rPr lang="zh-CN" altLang="en-US" sz="1600" b="1">
                <a:solidFill>
                  <a:schemeClr val="bg1"/>
                </a:solidFill>
                <a:latin typeface="微软雅黑" panose="020B0503020204020204" charset="-122"/>
                <a:ea typeface="微软雅黑" panose="020B0503020204020204" charset="-122"/>
              </a:rPr>
              <a:t>线下门店</a:t>
            </a:r>
          </a:p>
        </p:txBody>
      </p:sp>
      <p:sp>
        <p:nvSpPr>
          <p:cNvPr id="61" name="文本框 60"/>
          <p:cNvSpPr txBox="1"/>
          <p:nvPr/>
        </p:nvSpPr>
        <p:spPr>
          <a:xfrm>
            <a:off x="8084185" y="1642110"/>
            <a:ext cx="690880" cy="398780"/>
          </a:xfrm>
          <a:prstGeom prst="rect">
            <a:avLst/>
          </a:prstGeom>
          <a:noFill/>
        </p:spPr>
        <p:txBody>
          <a:bodyPr wrap="none" rtlCol="0">
            <a:spAutoFit/>
            <a:scene3d>
              <a:camera prst="orthographicFront"/>
              <a:lightRig rig="threePt" dir="t"/>
            </a:scene3d>
          </a:bodyPr>
          <a:lstStyle/>
          <a:p>
            <a:r>
              <a:rPr lang="zh-CN" altLang="en-US" sz="2000" b="1">
                <a:solidFill>
                  <a:schemeClr val="bg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硬件</a:t>
            </a:r>
          </a:p>
        </p:txBody>
      </p:sp>
      <p:sp>
        <p:nvSpPr>
          <p:cNvPr id="62" name="文本框 61"/>
          <p:cNvSpPr txBox="1"/>
          <p:nvPr/>
        </p:nvSpPr>
        <p:spPr>
          <a:xfrm>
            <a:off x="2287905" y="3997325"/>
            <a:ext cx="944880" cy="398780"/>
          </a:xfrm>
          <a:prstGeom prst="rect">
            <a:avLst/>
          </a:prstGeom>
          <a:noFill/>
        </p:spPr>
        <p:txBody>
          <a:bodyPr wrap="none" rtlCol="0">
            <a:spAutoFit/>
            <a:scene3d>
              <a:camera prst="orthographicFront"/>
              <a:lightRig rig="threePt" dir="t"/>
            </a:scene3d>
          </a:bodyPr>
          <a:lstStyle/>
          <a:p>
            <a:r>
              <a:rPr lang="zh-CN" altLang="en-US" sz="2000" b="1">
                <a:solidFill>
                  <a:schemeClr val="bg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互联网</a:t>
            </a:r>
          </a:p>
        </p:txBody>
      </p:sp>
      <p:sp>
        <p:nvSpPr>
          <p:cNvPr id="63" name="文本框 62"/>
          <p:cNvSpPr txBox="1"/>
          <p:nvPr/>
        </p:nvSpPr>
        <p:spPr>
          <a:xfrm>
            <a:off x="10339705" y="3997325"/>
            <a:ext cx="944880" cy="398780"/>
          </a:xfrm>
          <a:prstGeom prst="rect">
            <a:avLst/>
          </a:prstGeom>
          <a:noFill/>
        </p:spPr>
        <p:txBody>
          <a:bodyPr wrap="none" rtlCol="0">
            <a:spAutoFit/>
            <a:scene3d>
              <a:camera prst="orthographicFront"/>
              <a:lightRig rig="threePt" dir="t"/>
            </a:scene3d>
          </a:bodyPr>
          <a:lstStyle/>
          <a:p>
            <a:r>
              <a:rPr lang="zh-CN" altLang="en-US" sz="2000" b="1">
                <a:solidFill>
                  <a:schemeClr val="bg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新零售</a:t>
            </a:r>
          </a:p>
        </p:txBody>
      </p:sp>
      <p:sp>
        <p:nvSpPr>
          <p:cNvPr id="69" name="上下箭头 68"/>
          <p:cNvSpPr/>
          <p:nvPr/>
        </p:nvSpPr>
        <p:spPr>
          <a:xfrm rot="3120000">
            <a:off x="5470525" y="3819525"/>
            <a:ext cx="271145" cy="381000"/>
          </a:xfrm>
          <a:prstGeom prst="up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上下箭头 69"/>
          <p:cNvSpPr/>
          <p:nvPr/>
        </p:nvSpPr>
        <p:spPr>
          <a:xfrm rot="7740000">
            <a:off x="7714615" y="3820160"/>
            <a:ext cx="271145" cy="381000"/>
          </a:xfrm>
          <a:prstGeom prst="up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上下箭头 70"/>
          <p:cNvSpPr/>
          <p:nvPr/>
        </p:nvSpPr>
        <p:spPr>
          <a:xfrm rot="5400000">
            <a:off x="6613525" y="5066030"/>
            <a:ext cx="271145" cy="381000"/>
          </a:xfrm>
          <a:prstGeom prst="up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a:extLst>
              <a:ext uri="{FF2B5EF4-FFF2-40B4-BE49-F238E27FC236}">
                <a16:creationId xmlns:a16="http://schemas.microsoft.com/office/drawing/2014/main" id="{0CB95B25-3776-47D3-8981-1954158F15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53850" y="-1270"/>
            <a:ext cx="2138150" cy="68294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0" name="图表 19"/>
          <p:cNvGraphicFramePr/>
          <p:nvPr/>
        </p:nvGraphicFramePr>
        <p:xfrm>
          <a:off x="1377315" y="2104390"/>
          <a:ext cx="3756025" cy="34353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4" name="图表 23"/>
          <p:cNvGraphicFramePr/>
          <p:nvPr/>
        </p:nvGraphicFramePr>
        <p:xfrm>
          <a:off x="6701155" y="1968500"/>
          <a:ext cx="3983990" cy="3364865"/>
        </p:xfrm>
        <a:graphic>
          <a:graphicData uri="http://schemas.openxmlformats.org/drawingml/2006/chart">
            <c:chart xmlns:c="http://schemas.openxmlformats.org/drawingml/2006/chart" xmlns:r="http://schemas.openxmlformats.org/officeDocument/2006/relationships" r:id="rId3"/>
          </a:graphicData>
        </a:graphic>
      </p:graphicFrame>
      <p:sp>
        <p:nvSpPr>
          <p:cNvPr id="26" name="文本框 25"/>
          <p:cNvSpPr txBox="1"/>
          <p:nvPr/>
        </p:nvSpPr>
        <p:spPr>
          <a:xfrm>
            <a:off x="2808605" y="5539740"/>
            <a:ext cx="894080" cy="306705"/>
          </a:xfrm>
          <a:prstGeom prst="rect">
            <a:avLst/>
          </a:prstGeom>
          <a:noFill/>
        </p:spPr>
        <p:txBody>
          <a:bodyPr wrap="none" rtlCol="0">
            <a:spAutoFit/>
            <a:scene3d>
              <a:camera prst="orthographicFront"/>
              <a:lightRig rig="threePt" dir="t"/>
            </a:scene3d>
          </a:bodyPr>
          <a:lstStyle/>
          <a:p>
            <a:pPr algn="l"/>
            <a:r>
              <a:rPr lang="zh-CN" altLang="en-US" sz="1400" b="1" u="sng">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初期阶段</a:t>
            </a:r>
          </a:p>
        </p:txBody>
      </p:sp>
      <p:pic>
        <p:nvPicPr>
          <p:cNvPr id="3" name="图片 2"/>
          <p:cNvPicPr>
            <a:picLocks noChangeAspect="1"/>
          </p:cNvPicPr>
          <p:nvPr/>
        </p:nvPicPr>
        <p:blipFill>
          <a:blip r:embed="rId4"/>
          <a:stretch>
            <a:fillRect/>
          </a:stretch>
        </p:blipFill>
        <p:spPr>
          <a:xfrm rot="16200000">
            <a:off x="739775" y="659765"/>
            <a:ext cx="824230" cy="845185"/>
          </a:xfrm>
          <a:prstGeom prst="rect">
            <a:avLst/>
          </a:prstGeom>
        </p:spPr>
      </p:pic>
      <p:sp>
        <p:nvSpPr>
          <p:cNvPr id="4" name="文本框 3"/>
          <p:cNvSpPr txBox="1"/>
          <p:nvPr/>
        </p:nvSpPr>
        <p:spPr>
          <a:xfrm>
            <a:off x="1691640" y="760095"/>
            <a:ext cx="2204720" cy="645160"/>
          </a:xfrm>
          <a:prstGeom prst="rect">
            <a:avLst/>
          </a:prstGeom>
          <a:noFill/>
        </p:spPr>
        <p:txBody>
          <a:bodyPr wrap="square" rtlCol="0" anchor="t">
            <a:spAutoFit/>
            <a:scene3d>
              <a:camera prst="orthographicFront"/>
              <a:lightRig rig="threePt" dir="t"/>
            </a:scene3d>
          </a:bodyPr>
          <a:lstStyle/>
          <a:p>
            <a:r>
              <a:rPr lang="zh-CN" altLang="en-US" sz="3600" b="1">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盈利模式</a:t>
            </a:r>
          </a:p>
        </p:txBody>
      </p:sp>
      <p:sp>
        <p:nvSpPr>
          <p:cNvPr id="2" name="文本框 1"/>
          <p:cNvSpPr txBox="1"/>
          <p:nvPr/>
        </p:nvSpPr>
        <p:spPr>
          <a:xfrm>
            <a:off x="8246110" y="5539740"/>
            <a:ext cx="894080" cy="306705"/>
          </a:xfrm>
          <a:prstGeom prst="rect">
            <a:avLst/>
          </a:prstGeom>
          <a:noFill/>
        </p:spPr>
        <p:txBody>
          <a:bodyPr wrap="none" rtlCol="0">
            <a:spAutoFit/>
            <a:scene3d>
              <a:camera prst="orthographicFront"/>
              <a:lightRig rig="threePt" dir="t"/>
            </a:scene3d>
          </a:bodyPr>
          <a:lstStyle/>
          <a:p>
            <a:pPr algn="l"/>
            <a:r>
              <a:rPr lang="zh-CN" altLang="en-US" sz="1400" b="1" u="sng">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成熟阶段</a:t>
            </a:r>
          </a:p>
        </p:txBody>
      </p:sp>
      <p:pic>
        <p:nvPicPr>
          <p:cNvPr id="8" name="图片 7">
            <a:extLst>
              <a:ext uri="{FF2B5EF4-FFF2-40B4-BE49-F238E27FC236}">
                <a16:creationId xmlns:a16="http://schemas.microsoft.com/office/drawing/2014/main" id="{8D00BA77-C985-42CA-B9BC-6198D13C9CE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53850" y="-1270"/>
            <a:ext cx="2138150" cy="68294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3023870" y="4271010"/>
            <a:ext cx="6143625" cy="768350"/>
          </a:xfrm>
          <a:prstGeom prst="rect">
            <a:avLst/>
          </a:prstGeom>
          <a:noFill/>
        </p:spPr>
        <p:txBody>
          <a:bodyPr wrap="none" rtlCol="0">
            <a:spAutoFit/>
            <a:scene3d>
              <a:camera prst="orthographicFront"/>
              <a:lightRig rig="threePt" dir="t"/>
            </a:scene3d>
          </a:bodyPr>
          <a:lstStyle/>
          <a:p>
            <a:r>
              <a:rPr lang="en-US" altLang="zh-CN" sz="2800" b="1" u="sng">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70</a:t>
            </a:r>
            <a:r>
              <a:rPr lang="zh-CN" altLang="en-US" sz="2800" b="1" u="sng">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万会员转化年营业额：</a:t>
            </a:r>
            <a:r>
              <a:rPr lang="en-US" altLang="zh-CN" sz="4400" b="1" u="sng">
                <a:solidFill>
                  <a:srgbClr val="E0674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2.7</a:t>
            </a:r>
            <a:r>
              <a:rPr lang="zh-CN" altLang="en-US" sz="4400" b="1" u="sng">
                <a:solidFill>
                  <a:srgbClr val="E0674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亿元</a:t>
            </a:r>
          </a:p>
        </p:txBody>
      </p:sp>
      <p:sp>
        <p:nvSpPr>
          <p:cNvPr id="4" name="文本框 3"/>
          <p:cNvSpPr txBox="1"/>
          <p:nvPr/>
        </p:nvSpPr>
        <p:spPr>
          <a:xfrm>
            <a:off x="1684655" y="2590165"/>
            <a:ext cx="9446260" cy="398780"/>
          </a:xfrm>
          <a:prstGeom prst="rect">
            <a:avLst/>
          </a:prstGeom>
          <a:noFill/>
        </p:spPr>
        <p:txBody>
          <a:bodyPr wrap="none" rtlCol="0">
            <a:spAutoFit/>
            <a:scene3d>
              <a:camera prst="orthographicFront"/>
              <a:lightRig rig="threePt" dir="t"/>
            </a:scene3d>
          </a:bodyPr>
          <a:lstStyle/>
          <a:p>
            <a:r>
              <a:rPr lang="zh-CN" altLang="en-US" sz="2000" b="1">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具国家官方统计，一线城市（北京、上海、广州、深圳）锻炼人口总计</a:t>
            </a:r>
            <a:r>
              <a:rPr lang="en-US" altLang="zh-CN" sz="2000" b="1">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3475</a:t>
            </a:r>
            <a:r>
              <a:rPr lang="zh-CN" altLang="en-US" sz="2000" b="1">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万人。</a:t>
            </a:r>
            <a:endParaRPr lang="zh-CN" altLang="en-US" sz="2800" b="1">
              <a:solidFill>
                <a:srgbClr val="E0674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p:pic>
        <p:nvPicPr>
          <p:cNvPr id="5" name="图片 4"/>
          <p:cNvPicPr>
            <a:picLocks noChangeAspect="1"/>
          </p:cNvPicPr>
          <p:nvPr/>
        </p:nvPicPr>
        <p:blipFill>
          <a:blip r:embed="rId2"/>
          <a:stretch>
            <a:fillRect/>
          </a:stretch>
        </p:blipFill>
        <p:spPr>
          <a:xfrm rot="16200000">
            <a:off x="739775" y="659765"/>
            <a:ext cx="824230" cy="845185"/>
          </a:xfrm>
          <a:prstGeom prst="rect">
            <a:avLst/>
          </a:prstGeom>
        </p:spPr>
      </p:pic>
      <p:sp>
        <p:nvSpPr>
          <p:cNvPr id="6" name="文本框 5"/>
          <p:cNvSpPr txBox="1"/>
          <p:nvPr/>
        </p:nvSpPr>
        <p:spPr>
          <a:xfrm>
            <a:off x="1691640" y="760095"/>
            <a:ext cx="2204720" cy="645160"/>
          </a:xfrm>
          <a:prstGeom prst="rect">
            <a:avLst/>
          </a:prstGeom>
          <a:noFill/>
        </p:spPr>
        <p:txBody>
          <a:bodyPr wrap="square" rtlCol="0" anchor="t">
            <a:spAutoFit/>
            <a:scene3d>
              <a:camera prst="orthographicFront"/>
              <a:lightRig rig="threePt" dir="t"/>
            </a:scene3d>
          </a:bodyPr>
          <a:lstStyle/>
          <a:p>
            <a:r>
              <a:rPr lang="zh-CN" altLang="en-US" sz="3600" b="1">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营收预算</a:t>
            </a:r>
          </a:p>
        </p:txBody>
      </p:sp>
      <p:sp>
        <p:nvSpPr>
          <p:cNvPr id="2" name="文本框 1"/>
          <p:cNvSpPr txBox="1"/>
          <p:nvPr/>
        </p:nvSpPr>
        <p:spPr>
          <a:xfrm>
            <a:off x="4727575" y="1851025"/>
            <a:ext cx="3350895" cy="521970"/>
          </a:xfrm>
          <a:prstGeom prst="rect">
            <a:avLst/>
          </a:prstGeom>
          <a:noFill/>
        </p:spPr>
        <p:txBody>
          <a:bodyPr wrap="none" rtlCol="0">
            <a:spAutoFit/>
            <a:scene3d>
              <a:camera prst="orthographicFront"/>
              <a:lightRig rig="threePt" dir="t"/>
            </a:scene3d>
          </a:bodyPr>
          <a:lstStyle/>
          <a:p>
            <a:r>
              <a:rPr lang="zh-CN" altLang="en-US" sz="2000" b="1" u="sng">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按</a:t>
            </a:r>
            <a:r>
              <a:rPr lang="en-US" sz="2000" b="1" u="sng">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2%</a:t>
            </a:r>
            <a:r>
              <a:rPr lang="zh-CN" altLang="en-US" sz="2000" b="1" u="sng">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的占比：</a:t>
            </a:r>
            <a:r>
              <a:rPr lang="en-US" altLang="zh-CN" sz="2800" b="1" u="sng">
                <a:solidFill>
                  <a:srgbClr val="E0674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70</a:t>
            </a:r>
            <a:r>
              <a:rPr lang="zh-CN" altLang="en-US" sz="2800" b="1" u="sng">
                <a:solidFill>
                  <a:srgbClr val="E0674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万会员</a:t>
            </a:r>
          </a:p>
        </p:txBody>
      </p:sp>
      <p:pic>
        <p:nvPicPr>
          <p:cNvPr id="7" name="图片 6">
            <a:extLst>
              <a:ext uri="{FF2B5EF4-FFF2-40B4-BE49-F238E27FC236}">
                <a16:creationId xmlns:a16="http://schemas.microsoft.com/office/drawing/2014/main" id="{0B4822B1-E726-4A59-9E17-6FE42265AF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53850" y="-1270"/>
            <a:ext cx="2138150" cy="68294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50035" y="427990"/>
            <a:ext cx="10086340" cy="1198245"/>
          </a:xfrm>
          <a:prstGeom prst="rect">
            <a:avLst/>
          </a:prstGeom>
          <a:noFill/>
        </p:spPr>
        <p:txBody>
          <a:bodyPr wrap="none" rtlCol="0">
            <a:spAutoFit/>
            <a:scene3d>
              <a:camera prst="orthographicFront"/>
              <a:lightRig rig="threePt" dir="t"/>
            </a:scene3d>
          </a:bodyPr>
          <a:lstStyle/>
          <a:p>
            <a:pPr algn="l">
              <a:lnSpc>
                <a:spcPct val="120000"/>
              </a:lnSpc>
            </a:pPr>
            <a:r>
              <a:rPr lang="zh-CN" altLang="en-US" sz="3600" b="1">
                <a:solidFill>
                  <a:srgbClr val="E0674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美国健身行业规模为</a:t>
            </a:r>
            <a:r>
              <a:rPr lang="en-US" altLang="zh-CN" sz="3600" b="1">
                <a:solidFill>
                  <a:srgbClr val="E0674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1800</a:t>
            </a:r>
            <a:r>
              <a:rPr lang="zh-CN" altLang="en-US" sz="3600" b="1">
                <a:solidFill>
                  <a:srgbClr val="E0674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亿</a:t>
            </a:r>
            <a:r>
              <a:rPr lang="zh-CN" altLang="en-US" sz="2000" b="1">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  </a:t>
            </a:r>
            <a:r>
              <a:rPr lang="zh-CN" altLang="en-US" sz="2000">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中国</a:t>
            </a:r>
            <a:r>
              <a:rPr lang="en-US" altLang="zh-CN" sz="2000">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300</a:t>
            </a:r>
            <a:r>
              <a:rPr lang="zh-CN" altLang="en-US" sz="2000">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亿</a:t>
            </a:r>
          </a:p>
          <a:p>
            <a:pPr algn="l">
              <a:lnSpc>
                <a:spcPct val="120000"/>
              </a:lnSpc>
            </a:pPr>
            <a:r>
              <a:rPr lang="zh-CN" altLang="en-US" sz="2400">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中国健身行业规模仅为美国的</a:t>
            </a:r>
            <a:r>
              <a:rPr lang="en-US" altLang="zh-CN" sz="2400">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1/6</a:t>
            </a:r>
            <a:r>
              <a:rPr lang="zh-CN" altLang="en-US" sz="2400">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，中国健身俱乐部数目仅为美国的 1/7。</a:t>
            </a:r>
          </a:p>
        </p:txBody>
      </p:sp>
      <p:pic>
        <p:nvPicPr>
          <p:cNvPr id="2" name="图片 1"/>
          <p:cNvPicPr>
            <a:picLocks noChangeAspect="1"/>
          </p:cNvPicPr>
          <p:nvPr/>
        </p:nvPicPr>
        <p:blipFill>
          <a:blip r:embed="rId2"/>
          <a:stretch>
            <a:fillRect/>
          </a:stretch>
        </p:blipFill>
        <p:spPr>
          <a:xfrm rot="16200000">
            <a:off x="739775" y="659765"/>
            <a:ext cx="824230" cy="845185"/>
          </a:xfrm>
          <a:prstGeom prst="rect">
            <a:avLst/>
          </a:prstGeom>
        </p:spPr>
      </p:pic>
      <p:pic>
        <p:nvPicPr>
          <p:cNvPr id="6" name="图片 5"/>
          <p:cNvPicPr>
            <a:picLocks noChangeAspect="1"/>
          </p:cNvPicPr>
          <p:nvPr/>
        </p:nvPicPr>
        <p:blipFill>
          <a:blip r:embed="rId3"/>
          <a:srcRect l="1277" t="2815" r="2700" b="3161"/>
          <a:stretch>
            <a:fillRect/>
          </a:stretch>
        </p:blipFill>
        <p:spPr>
          <a:xfrm>
            <a:off x="2774950" y="2689225"/>
            <a:ext cx="6229985" cy="3675380"/>
          </a:xfrm>
          <a:prstGeom prst="rect">
            <a:avLst/>
          </a:prstGeom>
          <a:ln>
            <a:noFill/>
          </a:ln>
        </p:spPr>
      </p:pic>
      <p:sp>
        <p:nvSpPr>
          <p:cNvPr id="7" name="文本框 6"/>
          <p:cNvSpPr txBox="1"/>
          <p:nvPr/>
        </p:nvSpPr>
        <p:spPr>
          <a:xfrm>
            <a:off x="4785360" y="2110740"/>
            <a:ext cx="2621280" cy="337185"/>
          </a:xfrm>
          <a:prstGeom prst="rect">
            <a:avLst/>
          </a:prstGeom>
          <a:noFill/>
        </p:spPr>
        <p:txBody>
          <a:bodyPr wrap="none" rtlCol="0">
            <a:spAutoFit/>
          </a:bodyPr>
          <a:lstStyle/>
          <a:p>
            <a:pPr algn="l"/>
            <a:r>
              <a:rPr lang="zh-CN" altLang="en-US" sz="1600" u="sng">
                <a:solidFill>
                  <a:srgbClr val="4A5A6F"/>
                </a:solidFill>
                <a:latin typeface="微软雅黑" panose="020B0503020204020204" charset="-122"/>
                <a:ea typeface="微软雅黑" panose="020B0503020204020204" charset="-122"/>
              </a:rPr>
              <a:t>中美两国健身市场规模对比</a:t>
            </a:r>
          </a:p>
        </p:txBody>
      </p:sp>
      <p:pic>
        <p:nvPicPr>
          <p:cNvPr id="8" name="图片 7">
            <a:extLst>
              <a:ext uri="{FF2B5EF4-FFF2-40B4-BE49-F238E27FC236}">
                <a16:creationId xmlns:a16="http://schemas.microsoft.com/office/drawing/2014/main" id="{1037E2A2-5310-4971-8386-E6684B68BE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53850" y="-1270"/>
            <a:ext cx="2138150" cy="68294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
          <p:cNvPicPr>
            <a:picLocks noChangeAspect="1"/>
          </p:cNvPicPr>
          <p:nvPr/>
        </p:nvPicPr>
        <p:blipFill>
          <a:blip r:embed="rId2"/>
          <a:stretch>
            <a:fillRect/>
          </a:stretch>
        </p:blipFill>
        <p:spPr>
          <a:xfrm>
            <a:off x="1336675" y="1747520"/>
            <a:ext cx="8875395" cy="4765040"/>
          </a:xfrm>
          <a:prstGeom prst="rect">
            <a:avLst/>
          </a:prstGeom>
        </p:spPr>
      </p:pic>
      <p:sp>
        <p:nvSpPr>
          <p:cNvPr id="8" name="文本框 7"/>
          <p:cNvSpPr txBox="1"/>
          <p:nvPr/>
        </p:nvSpPr>
        <p:spPr>
          <a:xfrm>
            <a:off x="1664335" y="426720"/>
            <a:ext cx="9123680" cy="1076325"/>
          </a:xfrm>
          <a:prstGeom prst="rect">
            <a:avLst/>
          </a:prstGeom>
          <a:noFill/>
        </p:spPr>
        <p:txBody>
          <a:bodyPr wrap="square" rtlCol="0" anchor="t">
            <a:spAutoFit/>
            <a:scene3d>
              <a:camera prst="orthographicFront"/>
              <a:lightRig rig="threePt" dir="t"/>
            </a:scene3d>
          </a:bodyPr>
          <a:lstStyle/>
          <a:p>
            <a:r>
              <a:rPr lang="zh-CN" altLang="en-US" sz="3600" b="1">
                <a:solidFill>
                  <a:srgbClr val="E0674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全民运动健身成顶层国家战略</a:t>
            </a:r>
          </a:p>
          <a:p>
            <a:r>
              <a:rPr lang="zh-CN" altLang="en-US" sz="2800">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政府定调：体育被列入国民幸福产业，各省市强力落实</a:t>
            </a:r>
          </a:p>
        </p:txBody>
      </p:sp>
      <p:pic>
        <p:nvPicPr>
          <p:cNvPr id="3" name="图片 2"/>
          <p:cNvPicPr>
            <a:picLocks noChangeAspect="1"/>
          </p:cNvPicPr>
          <p:nvPr/>
        </p:nvPicPr>
        <p:blipFill>
          <a:blip r:embed="rId3"/>
          <a:stretch>
            <a:fillRect/>
          </a:stretch>
        </p:blipFill>
        <p:spPr>
          <a:xfrm rot="16200000">
            <a:off x="739775" y="659765"/>
            <a:ext cx="824230" cy="845185"/>
          </a:xfrm>
          <a:prstGeom prst="rect">
            <a:avLst/>
          </a:prstGeom>
        </p:spPr>
      </p:pic>
      <p:sp>
        <p:nvSpPr>
          <p:cNvPr id="2" name="文本框 1"/>
          <p:cNvSpPr txBox="1"/>
          <p:nvPr/>
        </p:nvSpPr>
        <p:spPr>
          <a:xfrm>
            <a:off x="729615" y="6396990"/>
            <a:ext cx="2559050" cy="275590"/>
          </a:xfrm>
          <a:prstGeom prst="rect">
            <a:avLst/>
          </a:prstGeom>
          <a:noFill/>
        </p:spPr>
        <p:txBody>
          <a:bodyPr wrap="none" rtlCol="0">
            <a:spAutoFit/>
            <a:scene3d>
              <a:camera prst="orthographicFront"/>
              <a:lightRig rig="threePt" dir="t"/>
            </a:scene3d>
          </a:bodyPr>
          <a:lstStyle/>
          <a:p>
            <a:pPr algn="l"/>
            <a:r>
              <a:rPr lang="zh-CN" altLang="en-US" sz="1200">
                <a:solidFill>
                  <a:schemeClr val="bg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来源：国家体育总局报告 </a:t>
            </a:r>
            <a:r>
              <a:rPr lang="zh-CN" altLang="en-US" sz="1200">
                <a:solidFill>
                  <a:schemeClr val="bg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艾瑞数据 </a:t>
            </a:r>
          </a:p>
        </p:txBody>
      </p:sp>
      <p:pic>
        <p:nvPicPr>
          <p:cNvPr id="6" name="图片 5">
            <a:extLst>
              <a:ext uri="{FF2B5EF4-FFF2-40B4-BE49-F238E27FC236}">
                <a16:creationId xmlns:a16="http://schemas.microsoft.com/office/drawing/2014/main" id="{CAB2A163-6D14-4037-9A15-01BA6D7B36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53850" y="-1270"/>
            <a:ext cx="2138150" cy="68294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50035" y="427990"/>
            <a:ext cx="10408920" cy="1076325"/>
          </a:xfrm>
          <a:prstGeom prst="rect">
            <a:avLst/>
          </a:prstGeom>
          <a:noFill/>
        </p:spPr>
        <p:txBody>
          <a:bodyPr wrap="none" rtlCol="0">
            <a:spAutoFit/>
            <a:scene3d>
              <a:camera prst="orthographicFront"/>
              <a:lightRig rig="threePt" dir="t"/>
            </a:scene3d>
          </a:bodyPr>
          <a:lstStyle/>
          <a:p>
            <a:pPr algn="l"/>
            <a:r>
              <a:rPr lang="zh-CN" altLang="en-US" sz="3600" b="1">
                <a:solidFill>
                  <a:srgbClr val="E0674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健身行业市场规模达千亿</a:t>
            </a:r>
          </a:p>
          <a:p>
            <a:pPr algn="l"/>
            <a:r>
              <a:rPr lang="zh-CN" altLang="en-US" sz="2800">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可支撑数十亿至上百亿市值公司的出现，10年内产业规模将增3倍</a:t>
            </a:r>
          </a:p>
        </p:txBody>
      </p:sp>
      <p:pic>
        <p:nvPicPr>
          <p:cNvPr id="4" name="图片 3"/>
          <p:cNvPicPr>
            <a:picLocks noChangeAspect="1"/>
          </p:cNvPicPr>
          <p:nvPr/>
        </p:nvPicPr>
        <p:blipFill>
          <a:blip r:embed="rId2"/>
          <a:stretch>
            <a:fillRect/>
          </a:stretch>
        </p:blipFill>
        <p:spPr>
          <a:xfrm>
            <a:off x="1550035" y="1882140"/>
            <a:ext cx="9435465" cy="4352925"/>
          </a:xfrm>
          <a:prstGeom prst="rect">
            <a:avLst/>
          </a:prstGeom>
        </p:spPr>
      </p:pic>
      <p:sp>
        <p:nvSpPr>
          <p:cNvPr id="5" name="文本框 4"/>
          <p:cNvSpPr txBox="1"/>
          <p:nvPr/>
        </p:nvSpPr>
        <p:spPr>
          <a:xfrm>
            <a:off x="729615" y="6396990"/>
            <a:ext cx="2559050" cy="275590"/>
          </a:xfrm>
          <a:prstGeom prst="rect">
            <a:avLst/>
          </a:prstGeom>
          <a:noFill/>
        </p:spPr>
        <p:txBody>
          <a:bodyPr wrap="none" rtlCol="0">
            <a:spAutoFit/>
            <a:scene3d>
              <a:camera prst="orthographicFront"/>
              <a:lightRig rig="threePt" dir="t"/>
            </a:scene3d>
          </a:bodyPr>
          <a:lstStyle/>
          <a:p>
            <a:pPr algn="l"/>
            <a:r>
              <a:rPr lang="zh-CN" altLang="en-US" sz="1200">
                <a:solidFill>
                  <a:schemeClr val="bg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来源：国家体育总局报告 </a:t>
            </a:r>
            <a:r>
              <a:rPr lang="zh-CN" altLang="en-US" sz="1200">
                <a:solidFill>
                  <a:schemeClr val="bg1">
                    <a:lumMod val="5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艾瑞数据 </a:t>
            </a:r>
          </a:p>
        </p:txBody>
      </p:sp>
      <p:pic>
        <p:nvPicPr>
          <p:cNvPr id="2" name="图片 1"/>
          <p:cNvPicPr>
            <a:picLocks noChangeAspect="1"/>
          </p:cNvPicPr>
          <p:nvPr/>
        </p:nvPicPr>
        <p:blipFill>
          <a:blip r:embed="rId3"/>
          <a:stretch>
            <a:fillRect/>
          </a:stretch>
        </p:blipFill>
        <p:spPr>
          <a:xfrm rot="16200000">
            <a:off x="739775" y="659765"/>
            <a:ext cx="824230" cy="845185"/>
          </a:xfrm>
          <a:prstGeom prst="rect">
            <a:avLst/>
          </a:prstGeom>
        </p:spPr>
      </p:pic>
      <p:pic>
        <p:nvPicPr>
          <p:cNvPr id="6" name="图片 5">
            <a:extLst>
              <a:ext uri="{FF2B5EF4-FFF2-40B4-BE49-F238E27FC236}">
                <a16:creationId xmlns:a16="http://schemas.microsoft.com/office/drawing/2014/main" id="{C7E4E309-C573-4482-AA3F-4BD16D1C1E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53850" y="-1270"/>
            <a:ext cx="2138150" cy="68294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stretch>
            <a:fillRect/>
          </a:stretch>
        </p:blipFill>
        <p:spPr>
          <a:xfrm rot="16200000">
            <a:off x="739775" y="659765"/>
            <a:ext cx="824230" cy="845185"/>
          </a:xfrm>
          <a:prstGeom prst="rect">
            <a:avLst/>
          </a:prstGeom>
        </p:spPr>
      </p:pic>
      <p:sp>
        <p:nvSpPr>
          <p:cNvPr id="13" name="文本框 12"/>
          <p:cNvSpPr txBox="1"/>
          <p:nvPr/>
        </p:nvSpPr>
        <p:spPr>
          <a:xfrm>
            <a:off x="1691640" y="760095"/>
            <a:ext cx="7981950" cy="645160"/>
          </a:xfrm>
          <a:prstGeom prst="rect">
            <a:avLst/>
          </a:prstGeom>
          <a:noFill/>
        </p:spPr>
        <p:txBody>
          <a:bodyPr wrap="square" rtlCol="0" anchor="t">
            <a:spAutoFit/>
            <a:scene3d>
              <a:camera prst="orthographicFront"/>
              <a:lightRig rig="threePt" dir="t"/>
            </a:scene3d>
          </a:bodyPr>
          <a:lstStyle/>
          <a:p>
            <a:r>
              <a:rPr lang="en-US" altLang="zh-CN" sz="3600" b="1">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a:t>
            </a:r>
            <a:r>
              <a:rPr lang="zh-CN" altLang="en-US" sz="3600" b="1">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阿里加健身</a:t>
            </a:r>
            <a:r>
              <a:rPr lang="en-US" altLang="zh-CN" sz="3600" b="1">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 </a:t>
            </a:r>
            <a:r>
              <a:rPr lang="zh-CN" altLang="en-US" sz="3600" b="1">
                <a:solidFill>
                  <a:srgbClr val="E0674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不断革新的演进路线</a:t>
            </a:r>
          </a:p>
        </p:txBody>
      </p:sp>
      <p:grpSp>
        <p:nvGrpSpPr>
          <p:cNvPr id="2" name="组合 1"/>
          <p:cNvGrpSpPr/>
          <p:nvPr/>
        </p:nvGrpSpPr>
        <p:grpSpPr>
          <a:xfrm>
            <a:off x="2199231" y="3640839"/>
            <a:ext cx="6382129" cy="1966101"/>
            <a:chOff x="3705114" y="1861491"/>
            <a:chExt cx="7409123" cy="2282481"/>
          </a:xfrm>
          <a:solidFill>
            <a:srgbClr val="E06741"/>
          </a:solidFill>
        </p:grpSpPr>
        <p:grpSp>
          <p:nvGrpSpPr>
            <p:cNvPr id="6" name="组合 5"/>
            <p:cNvGrpSpPr/>
            <p:nvPr/>
          </p:nvGrpSpPr>
          <p:grpSpPr>
            <a:xfrm>
              <a:off x="3705114" y="3451493"/>
              <a:ext cx="2390675" cy="692479"/>
              <a:chOff x="1378857" y="3771092"/>
              <a:chExt cx="2105062" cy="568679"/>
            </a:xfrm>
            <a:grpFill/>
          </p:grpSpPr>
          <p:cxnSp>
            <p:nvCxnSpPr>
              <p:cNvPr id="14" name="直接连接符 13"/>
              <p:cNvCxnSpPr/>
              <p:nvPr/>
            </p:nvCxnSpPr>
            <p:spPr>
              <a:xfrm flipV="1">
                <a:off x="1378857" y="3771092"/>
                <a:ext cx="957943" cy="568679"/>
              </a:xfrm>
              <a:prstGeom prst="line">
                <a:avLst/>
              </a:prstGeom>
              <a:grpFill/>
              <a:ln w="57150" cap="rnd">
                <a:solidFill>
                  <a:srgbClr val="E06741"/>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2336800" y="3771092"/>
                <a:ext cx="1147119" cy="1"/>
              </a:xfrm>
              <a:prstGeom prst="line">
                <a:avLst/>
              </a:prstGeom>
              <a:grpFill/>
              <a:ln w="57150" cap="rnd">
                <a:solidFill>
                  <a:srgbClr val="E06741"/>
                </a:solidFill>
                <a:round/>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6095232" y="2762207"/>
              <a:ext cx="2390675" cy="692479"/>
              <a:chOff x="1378857" y="3771092"/>
              <a:chExt cx="2105062" cy="568679"/>
            </a:xfrm>
            <a:grpFill/>
          </p:grpSpPr>
          <p:cxnSp>
            <p:nvCxnSpPr>
              <p:cNvPr id="20" name="直接连接符 19"/>
              <p:cNvCxnSpPr/>
              <p:nvPr/>
            </p:nvCxnSpPr>
            <p:spPr>
              <a:xfrm flipV="1">
                <a:off x="1378857" y="3771092"/>
                <a:ext cx="957943" cy="568679"/>
              </a:xfrm>
              <a:prstGeom prst="line">
                <a:avLst/>
              </a:prstGeom>
              <a:grpFill/>
              <a:ln w="57150" cap="rnd">
                <a:solidFill>
                  <a:srgbClr val="E06741"/>
                </a:solidFill>
                <a:roun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2336800" y="3771092"/>
                <a:ext cx="1147119" cy="1"/>
              </a:xfrm>
              <a:prstGeom prst="line">
                <a:avLst/>
              </a:prstGeom>
              <a:grpFill/>
              <a:ln w="57150" cap="rnd">
                <a:solidFill>
                  <a:srgbClr val="E06741"/>
                </a:solidFill>
                <a:round/>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8501832" y="2072921"/>
              <a:ext cx="2390675" cy="692479"/>
              <a:chOff x="1378857" y="3771092"/>
              <a:chExt cx="2105062" cy="568679"/>
            </a:xfrm>
            <a:grpFill/>
          </p:grpSpPr>
          <p:cxnSp>
            <p:nvCxnSpPr>
              <p:cNvPr id="23" name="直接连接符 22"/>
              <p:cNvCxnSpPr/>
              <p:nvPr/>
            </p:nvCxnSpPr>
            <p:spPr>
              <a:xfrm flipV="1">
                <a:off x="1378857" y="3771092"/>
                <a:ext cx="957943" cy="568679"/>
              </a:xfrm>
              <a:prstGeom prst="line">
                <a:avLst/>
              </a:prstGeom>
              <a:grpFill/>
              <a:ln w="57150" cap="rnd">
                <a:solidFill>
                  <a:srgbClr val="E06741"/>
                </a:solidFill>
                <a:roun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2336800" y="3771092"/>
                <a:ext cx="1147119" cy="1"/>
              </a:xfrm>
              <a:prstGeom prst="line">
                <a:avLst/>
              </a:prstGeom>
              <a:grpFill/>
              <a:ln w="57150" cap="rnd">
                <a:solidFill>
                  <a:srgbClr val="E06741"/>
                </a:solidFill>
                <a:round/>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5880946" y="3240828"/>
              <a:ext cx="421330" cy="421330"/>
              <a:chOff x="3283590" y="2455656"/>
              <a:chExt cx="421330" cy="421330"/>
            </a:xfrm>
            <a:grpFill/>
          </p:grpSpPr>
          <p:sp>
            <p:nvSpPr>
              <p:cNvPr id="29" name="椭圆 28"/>
              <p:cNvSpPr/>
              <p:nvPr/>
            </p:nvSpPr>
            <p:spPr>
              <a:xfrm>
                <a:off x="3283590" y="2455656"/>
                <a:ext cx="421330" cy="421330"/>
              </a:xfrm>
              <a:prstGeom prst="ellipse">
                <a:avLst/>
              </a:prstGeom>
              <a:grpFill/>
              <a:ln>
                <a:solidFill>
                  <a:srgbClr val="E067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06741"/>
                  </a:solidFill>
                </a:endParaRPr>
              </a:p>
            </p:txBody>
          </p:sp>
          <p:sp>
            <p:nvSpPr>
              <p:cNvPr id="30" name="加号 29"/>
              <p:cNvSpPr/>
              <p:nvPr/>
            </p:nvSpPr>
            <p:spPr>
              <a:xfrm>
                <a:off x="3366641" y="2538707"/>
                <a:ext cx="255228" cy="255228"/>
              </a:xfrm>
              <a:prstGeom prst="mathPlus">
                <a:avLst/>
              </a:prstGeom>
              <a:solidFill>
                <a:schemeClr val="bg1"/>
              </a:solidFill>
              <a:ln>
                <a:solidFill>
                  <a:srgbClr val="E067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06741"/>
                  </a:solidFill>
                </a:endParaRPr>
              </a:p>
            </p:txBody>
          </p:sp>
        </p:grpSp>
        <p:grpSp>
          <p:nvGrpSpPr>
            <p:cNvPr id="31" name="组合 30"/>
            <p:cNvGrpSpPr/>
            <p:nvPr/>
          </p:nvGrpSpPr>
          <p:grpSpPr>
            <a:xfrm>
              <a:off x="8291167" y="1861491"/>
              <a:ext cx="2823070" cy="1067839"/>
              <a:chOff x="3283590" y="1809147"/>
              <a:chExt cx="2823070" cy="1067839"/>
            </a:xfrm>
            <a:grpFill/>
          </p:grpSpPr>
          <p:sp>
            <p:nvSpPr>
              <p:cNvPr id="32" name="椭圆 31"/>
              <p:cNvSpPr/>
              <p:nvPr/>
            </p:nvSpPr>
            <p:spPr>
              <a:xfrm>
                <a:off x="3283590" y="2455656"/>
                <a:ext cx="421330" cy="421330"/>
              </a:xfrm>
              <a:prstGeom prst="ellipse">
                <a:avLst/>
              </a:prstGeom>
              <a:grpFill/>
              <a:ln>
                <a:solidFill>
                  <a:srgbClr val="E067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06741"/>
                  </a:solidFill>
                </a:endParaRPr>
              </a:p>
            </p:txBody>
          </p:sp>
          <p:sp>
            <p:nvSpPr>
              <p:cNvPr id="33" name="加号 32"/>
              <p:cNvSpPr/>
              <p:nvPr/>
            </p:nvSpPr>
            <p:spPr>
              <a:xfrm>
                <a:off x="3366641" y="2538707"/>
                <a:ext cx="255228" cy="255228"/>
              </a:xfrm>
              <a:prstGeom prst="mathPlus">
                <a:avLst/>
              </a:prstGeom>
              <a:solidFill>
                <a:schemeClr val="bg1"/>
              </a:solidFill>
              <a:ln>
                <a:solidFill>
                  <a:srgbClr val="E067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06741"/>
                  </a:solidFill>
                </a:endParaRPr>
              </a:p>
            </p:txBody>
          </p:sp>
          <p:sp>
            <p:nvSpPr>
              <p:cNvPr id="7" name="椭圆 6"/>
              <p:cNvSpPr/>
              <p:nvPr/>
            </p:nvSpPr>
            <p:spPr>
              <a:xfrm>
                <a:off x="5685330" y="1809147"/>
                <a:ext cx="421330" cy="421330"/>
              </a:xfrm>
              <a:prstGeom prst="ellipse">
                <a:avLst/>
              </a:prstGeom>
              <a:solidFill>
                <a:srgbClr val="E06741"/>
              </a:solidFill>
              <a:ln>
                <a:solidFill>
                  <a:srgbClr val="E067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06741"/>
                  </a:solidFill>
                </a:endParaRPr>
              </a:p>
            </p:txBody>
          </p:sp>
          <p:sp>
            <p:nvSpPr>
              <p:cNvPr id="10" name="加号 9"/>
              <p:cNvSpPr/>
              <p:nvPr/>
            </p:nvSpPr>
            <p:spPr>
              <a:xfrm>
                <a:off x="5769118" y="1893672"/>
                <a:ext cx="255228" cy="255228"/>
              </a:xfrm>
              <a:prstGeom prst="mathPlus">
                <a:avLst/>
              </a:prstGeom>
              <a:solidFill>
                <a:schemeClr val="bg1"/>
              </a:solidFill>
              <a:ln>
                <a:solidFill>
                  <a:srgbClr val="E067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06741"/>
                  </a:solidFill>
                </a:endParaRPr>
              </a:p>
            </p:txBody>
          </p:sp>
        </p:grpSp>
      </p:grpSp>
      <p:grpSp>
        <p:nvGrpSpPr>
          <p:cNvPr id="34" name="组合 33"/>
          <p:cNvGrpSpPr/>
          <p:nvPr/>
        </p:nvGrpSpPr>
        <p:grpSpPr>
          <a:xfrm>
            <a:off x="6025515" y="4690110"/>
            <a:ext cx="2831465" cy="1091676"/>
            <a:chOff x="1068768" y="3955330"/>
            <a:chExt cx="2241974" cy="1091850"/>
          </a:xfrm>
        </p:grpSpPr>
        <p:sp>
          <p:nvSpPr>
            <p:cNvPr id="35" name="矩形 34"/>
            <p:cNvSpPr/>
            <p:nvPr/>
          </p:nvSpPr>
          <p:spPr>
            <a:xfrm>
              <a:off x="1068768" y="4353014"/>
              <a:ext cx="2187670" cy="694166"/>
            </a:xfrm>
            <a:prstGeom prst="rect">
              <a:avLst/>
            </a:prstGeom>
          </p:spPr>
          <p:txBody>
            <a:bodyPr wrap="square">
              <a:spAutoFit/>
              <a:scene3d>
                <a:camera prst="orthographicFront"/>
                <a:lightRig rig="threePt" dir="t"/>
              </a:scene3d>
              <a:sp3d contourW="6350"/>
            </a:bodyPr>
            <a:lstStyle/>
            <a:p>
              <a:pPr indent="0">
                <a:lnSpc>
                  <a:spcPct val="70000"/>
                </a:lnSpc>
              </a:pPr>
              <a:endParaRPr lang="zh-CN" altLang="en-US" sz="1400">
                <a:latin typeface="微软雅黑" panose="020B0503020204020204" charset="-122"/>
                <a:ea typeface="微软雅黑" panose="020B0503020204020204" charset="-122"/>
                <a:sym typeface="+mn-ea"/>
              </a:endParaRPr>
            </a:p>
            <a:p>
              <a:pPr indent="0">
                <a:lnSpc>
                  <a:spcPct val="70000"/>
                </a:lnSpc>
              </a:pPr>
              <a:r>
                <a:rPr lang="zh-CN" altLang="en-US" sz="1400">
                  <a:solidFill>
                    <a:srgbClr val="4A5A6F"/>
                  </a:solidFill>
                  <a:latin typeface="微软雅黑" panose="020B0503020204020204" charset="-122"/>
                  <a:ea typeface="微软雅黑" panose="020B0503020204020204" charset="-122"/>
                  <a:sym typeface="+mn-ea"/>
                </a:rPr>
                <a:t>打造健身房行业的</a:t>
              </a:r>
              <a:r>
                <a:rPr lang="en-US" altLang="zh-CN" sz="1400">
                  <a:solidFill>
                    <a:srgbClr val="4A5A6F"/>
                  </a:solidFill>
                  <a:latin typeface="微软雅黑" panose="020B0503020204020204" charset="-122"/>
                  <a:ea typeface="微软雅黑" panose="020B0503020204020204" charset="-122"/>
                  <a:sym typeface="+mn-ea"/>
                </a:rPr>
                <a:t>“</a:t>
              </a:r>
              <a:r>
                <a:rPr lang="zh-CN" altLang="en-US" sz="1400">
                  <a:solidFill>
                    <a:srgbClr val="4A5A6F"/>
                  </a:solidFill>
                  <a:latin typeface="微软雅黑" panose="020B0503020204020204" charset="-122"/>
                  <a:ea typeface="微软雅黑" panose="020B0503020204020204" charset="-122"/>
                  <a:sym typeface="+mn-ea"/>
                </a:rPr>
                <a:t>美团</a:t>
              </a:r>
              <a:r>
                <a:rPr lang="en-US" altLang="zh-CN" sz="1400">
                  <a:solidFill>
                    <a:srgbClr val="4A5A6F"/>
                  </a:solidFill>
                  <a:latin typeface="微软雅黑" panose="020B0503020204020204" charset="-122"/>
                  <a:ea typeface="微软雅黑" panose="020B0503020204020204" charset="-122"/>
                  <a:sym typeface="+mn-ea"/>
                </a:rPr>
                <a:t>”</a:t>
              </a:r>
            </a:p>
            <a:p>
              <a:pPr indent="0">
                <a:lnSpc>
                  <a:spcPct val="70000"/>
                </a:lnSpc>
              </a:pPr>
              <a:endParaRPr lang="zh-CN" altLang="en-US" sz="1400">
                <a:solidFill>
                  <a:srgbClr val="4A5A6F"/>
                </a:solidFill>
                <a:latin typeface="微软雅黑" panose="020B0503020204020204" charset="-122"/>
                <a:ea typeface="微软雅黑" panose="020B0503020204020204" charset="-122"/>
                <a:sym typeface="+mn-ea"/>
              </a:endParaRPr>
            </a:p>
            <a:p>
              <a:pPr indent="0">
                <a:lnSpc>
                  <a:spcPct val="70000"/>
                </a:lnSpc>
              </a:pPr>
              <a:r>
                <a:rPr lang="zh-CN" altLang="en-US" sz="1400">
                  <a:solidFill>
                    <a:srgbClr val="4A5A6F"/>
                  </a:solidFill>
                  <a:latin typeface="微软雅黑" panose="020B0503020204020204" charset="-122"/>
                  <a:ea typeface="微软雅黑" panose="020B0503020204020204" charset="-122"/>
                  <a:sym typeface="+mn-ea"/>
                </a:rPr>
                <a:t>成立中国高端健身俱乐部</a:t>
              </a:r>
            </a:p>
          </p:txBody>
        </p:sp>
        <p:sp>
          <p:nvSpPr>
            <p:cNvPr id="36" name="矩形 35"/>
            <p:cNvSpPr/>
            <p:nvPr/>
          </p:nvSpPr>
          <p:spPr>
            <a:xfrm>
              <a:off x="1068768" y="3955330"/>
              <a:ext cx="2241974" cy="429964"/>
            </a:xfrm>
            <a:prstGeom prst="rect">
              <a:avLst/>
            </a:prstGeom>
            <a:noFill/>
            <a:ln>
              <a:noFill/>
              <a:prstDash val="dash"/>
            </a:ln>
            <a:extLst>
              <a:ext uri="{909E8E84-426E-40DD-AFC4-6F175D3DCCD1}">
                <a14:hiddenFill xmlns:a14="http://schemas.microsoft.com/office/drawing/2010/main">
                  <a:solidFill>
                    <a:schemeClr val="bg1"/>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wrap="square">
              <a:spAutoFit/>
              <a:scene3d>
                <a:camera prst="orthographicFront"/>
                <a:lightRig rig="threePt" dir="t"/>
              </a:scene3d>
            </a:bodyPr>
            <a:lstStyle/>
            <a:p>
              <a:pPr indent="0"/>
              <a:r>
                <a:rPr lang="zh-CN" altLang="en-US" sz="2200" b="1">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宋体" panose="02010600030101010101" pitchFamily="2" charset="-122"/>
                  <a:sym typeface="+mn-ea"/>
                </a:rPr>
                <a:t>阿里加健身</a:t>
              </a:r>
              <a:r>
                <a:rPr lang="en-US" altLang="zh-CN" sz="2200" b="1">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宋体" panose="02010600030101010101" pitchFamily="2" charset="-122"/>
                  <a:sym typeface="+mn-ea"/>
                </a:rPr>
                <a:t>2.0</a:t>
              </a:r>
              <a:r>
                <a:rPr lang="zh-CN" altLang="en-US" sz="2200" b="1">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宋体" panose="02010600030101010101" pitchFamily="2" charset="-122"/>
                  <a:sym typeface="+mn-ea"/>
                </a:rPr>
                <a:t>展望</a:t>
              </a:r>
            </a:p>
          </p:txBody>
        </p:sp>
      </p:grpSp>
      <p:sp>
        <p:nvSpPr>
          <p:cNvPr id="54" name="椭圆 45"/>
          <p:cNvSpPr/>
          <p:nvPr/>
        </p:nvSpPr>
        <p:spPr>
          <a:xfrm>
            <a:off x="3356750" y="4038171"/>
            <a:ext cx="459844" cy="830060"/>
          </a:xfrm>
          <a:custGeom>
            <a:avLst/>
            <a:gdLst>
              <a:gd name="T0" fmla="*/ 91 w 142"/>
              <a:gd name="T1" fmla="*/ 61 h 256"/>
              <a:gd name="T2" fmla="*/ 90 w 142"/>
              <a:gd name="T3" fmla="*/ 61 h 256"/>
              <a:gd name="T4" fmla="*/ 104 w 142"/>
              <a:gd name="T5" fmla="*/ 33 h 256"/>
              <a:gd name="T6" fmla="*/ 71 w 142"/>
              <a:gd name="T7" fmla="*/ 0 h 256"/>
              <a:gd name="T8" fmla="*/ 38 w 142"/>
              <a:gd name="T9" fmla="*/ 33 h 256"/>
              <a:gd name="T10" fmla="*/ 52 w 142"/>
              <a:gd name="T11" fmla="*/ 61 h 256"/>
              <a:gd name="T12" fmla="*/ 51 w 142"/>
              <a:gd name="T13" fmla="*/ 61 h 256"/>
              <a:gd name="T14" fmla="*/ 0 w 142"/>
              <a:gd name="T15" fmla="*/ 116 h 256"/>
              <a:gd name="T16" fmla="*/ 0 w 142"/>
              <a:gd name="T17" fmla="*/ 141 h 256"/>
              <a:gd name="T18" fmla="*/ 16 w 142"/>
              <a:gd name="T19" fmla="*/ 156 h 256"/>
              <a:gd name="T20" fmla="*/ 31 w 142"/>
              <a:gd name="T21" fmla="*/ 141 h 256"/>
              <a:gd name="T22" fmla="*/ 31 w 142"/>
              <a:gd name="T23" fmla="*/ 116 h 256"/>
              <a:gd name="T24" fmla="*/ 36 w 142"/>
              <a:gd name="T25" fmla="*/ 101 h 256"/>
              <a:gd name="T26" fmla="*/ 36 w 142"/>
              <a:gd name="T27" fmla="*/ 241 h 256"/>
              <a:gd name="T28" fmla="*/ 51 w 142"/>
              <a:gd name="T29" fmla="*/ 256 h 256"/>
              <a:gd name="T30" fmla="*/ 67 w 142"/>
              <a:gd name="T31" fmla="*/ 241 h 256"/>
              <a:gd name="T32" fmla="*/ 67 w 142"/>
              <a:gd name="T33" fmla="*/ 177 h 256"/>
              <a:gd name="T34" fmla="*/ 75 w 142"/>
              <a:gd name="T35" fmla="*/ 177 h 256"/>
              <a:gd name="T36" fmla="*/ 75 w 142"/>
              <a:gd name="T37" fmla="*/ 241 h 256"/>
              <a:gd name="T38" fmla="*/ 91 w 142"/>
              <a:gd name="T39" fmla="*/ 256 h 256"/>
              <a:gd name="T40" fmla="*/ 106 w 142"/>
              <a:gd name="T41" fmla="*/ 241 h 256"/>
              <a:gd name="T42" fmla="*/ 106 w 142"/>
              <a:gd name="T43" fmla="*/ 101 h 256"/>
              <a:gd name="T44" fmla="*/ 111 w 142"/>
              <a:gd name="T45" fmla="*/ 116 h 256"/>
              <a:gd name="T46" fmla="*/ 111 w 142"/>
              <a:gd name="T47" fmla="*/ 141 h 256"/>
              <a:gd name="T48" fmla="*/ 126 w 142"/>
              <a:gd name="T49" fmla="*/ 156 h 256"/>
              <a:gd name="T50" fmla="*/ 142 w 142"/>
              <a:gd name="T51" fmla="*/ 141 h 256"/>
              <a:gd name="T52" fmla="*/ 142 w 142"/>
              <a:gd name="T53" fmla="*/ 116 h 256"/>
              <a:gd name="T54" fmla="*/ 91 w 142"/>
              <a:gd name="T55" fmla="*/ 61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2" h="256">
                <a:moveTo>
                  <a:pt x="91" y="61"/>
                </a:moveTo>
                <a:cubicBezTo>
                  <a:pt x="90" y="61"/>
                  <a:pt x="90" y="61"/>
                  <a:pt x="90" y="61"/>
                </a:cubicBezTo>
                <a:cubicBezTo>
                  <a:pt x="99" y="55"/>
                  <a:pt x="104" y="45"/>
                  <a:pt x="104" y="33"/>
                </a:cubicBezTo>
                <a:cubicBezTo>
                  <a:pt x="104" y="15"/>
                  <a:pt x="89" y="0"/>
                  <a:pt x="71" y="0"/>
                </a:cubicBezTo>
                <a:cubicBezTo>
                  <a:pt x="53" y="0"/>
                  <a:pt x="38" y="15"/>
                  <a:pt x="38" y="33"/>
                </a:cubicBezTo>
                <a:cubicBezTo>
                  <a:pt x="38" y="45"/>
                  <a:pt x="43" y="55"/>
                  <a:pt x="52" y="61"/>
                </a:cubicBezTo>
                <a:cubicBezTo>
                  <a:pt x="51" y="61"/>
                  <a:pt x="51" y="61"/>
                  <a:pt x="51" y="61"/>
                </a:cubicBezTo>
                <a:cubicBezTo>
                  <a:pt x="23" y="61"/>
                  <a:pt x="0" y="85"/>
                  <a:pt x="0" y="116"/>
                </a:cubicBezTo>
                <a:cubicBezTo>
                  <a:pt x="0" y="141"/>
                  <a:pt x="0" y="141"/>
                  <a:pt x="0" y="141"/>
                </a:cubicBezTo>
                <a:cubicBezTo>
                  <a:pt x="0" y="149"/>
                  <a:pt x="7" y="156"/>
                  <a:pt x="16" y="156"/>
                </a:cubicBezTo>
                <a:cubicBezTo>
                  <a:pt x="24" y="156"/>
                  <a:pt x="31" y="149"/>
                  <a:pt x="31" y="141"/>
                </a:cubicBezTo>
                <a:cubicBezTo>
                  <a:pt x="31" y="116"/>
                  <a:pt x="31" y="116"/>
                  <a:pt x="31" y="116"/>
                </a:cubicBezTo>
                <a:cubicBezTo>
                  <a:pt x="31" y="110"/>
                  <a:pt x="33" y="105"/>
                  <a:pt x="36" y="101"/>
                </a:cubicBezTo>
                <a:cubicBezTo>
                  <a:pt x="36" y="241"/>
                  <a:pt x="36" y="241"/>
                  <a:pt x="36" y="241"/>
                </a:cubicBezTo>
                <a:cubicBezTo>
                  <a:pt x="36" y="249"/>
                  <a:pt x="43" y="256"/>
                  <a:pt x="51" y="256"/>
                </a:cubicBezTo>
                <a:cubicBezTo>
                  <a:pt x="60" y="256"/>
                  <a:pt x="67" y="249"/>
                  <a:pt x="67" y="241"/>
                </a:cubicBezTo>
                <a:cubicBezTo>
                  <a:pt x="67" y="177"/>
                  <a:pt x="67" y="177"/>
                  <a:pt x="67" y="177"/>
                </a:cubicBezTo>
                <a:cubicBezTo>
                  <a:pt x="75" y="177"/>
                  <a:pt x="75" y="177"/>
                  <a:pt x="75" y="177"/>
                </a:cubicBezTo>
                <a:cubicBezTo>
                  <a:pt x="75" y="241"/>
                  <a:pt x="75" y="241"/>
                  <a:pt x="75" y="241"/>
                </a:cubicBezTo>
                <a:cubicBezTo>
                  <a:pt x="75" y="249"/>
                  <a:pt x="82" y="256"/>
                  <a:pt x="91" y="256"/>
                </a:cubicBezTo>
                <a:cubicBezTo>
                  <a:pt x="99" y="256"/>
                  <a:pt x="106" y="249"/>
                  <a:pt x="106" y="241"/>
                </a:cubicBezTo>
                <a:cubicBezTo>
                  <a:pt x="106" y="101"/>
                  <a:pt x="106" y="101"/>
                  <a:pt x="106" y="101"/>
                </a:cubicBezTo>
                <a:cubicBezTo>
                  <a:pt x="109" y="105"/>
                  <a:pt x="111" y="110"/>
                  <a:pt x="111" y="116"/>
                </a:cubicBezTo>
                <a:cubicBezTo>
                  <a:pt x="111" y="141"/>
                  <a:pt x="111" y="141"/>
                  <a:pt x="111" y="141"/>
                </a:cubicBezTo>
                <a:cubicBezTo>
                  <a:pt x="111" y="149"/>
                  <a:pt x="118" y="156"/>
                  <a:pt x="126" y="156"/>
                </a:cubicBezTo>
                <a:cubicBezTo>
                  <a:pt x="135" y="156"/>
                  <a:pt x="142" y="149"/>
                  <a:pt x="142" y="141"/>
                </a:cubicBezTo>
                <a:cubicBezTo>
                  <a:pt x="142" y="116"/>
                  <a:pt x="142" y="116"/>
                  <a:pt x="142" y="116"/>
                </a:cubicBezTo>
                <a:cubicBezTo>
                  <a:pt x="142" y="85"/>
                  <a:pt x="119" y="61"/>
                  <a:pt x="91" y="61"/>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3" name="椭圆 46"/>
          <p:cNvSpPr/>
          <p:nvPr/>
        </p:nvSpPr>
        <p:spPr>
          <a:xfrm>
            <a:off x="5389847" y="3439342"/>
            <a:ext cx="390342" cy="830060"/>
          </a:xfrm>
          <a:custGeom>
            <a:avLst/>
            <a:gdLst>
              <a:gd name="connsiteX0" fmla="*/ 59298 w 159012"/>
              <a:gd name="connsiteY0" fmla="*/ 82550 h 338138"/>
              <a:gd name="connsiteX1" fmla="*/ 105677 w 159012"/>
              <a:gd name="connsiteY1" fmla="*/ 82550 h 338138"/>
              <a:gd name="connsiteX2" fmla="*/ 117603 w 159012"/>
              <a:gd name="connsiteY2" fmla="*/ 93090 h 338138"/>
              <a:gd name="connsiteX3" fmla="*/ 117603 w 159012"/>
              <a:gd name="connsiteY3" fmla="*/ 94407 h 338138"/>
              <a:gd name="connsiteX4" fmla="*/ 117603 w 159012"/>
              <a:gd name="connsiteY4" fmla="*/ 132614 h 338138"/>
              <a:gd name="connsiteX5" fmla="*/ 122903 w 159012"/>
              <a:gd name="connsiteY5" fmla="*/ 143153 h 338138"/>
              <a:gd name="connsiteX6" fmla="*/ 156031 w 159012"/>
              <a:gd name="connsiteY6" fmla="*/ 180042 h 338138"/>
              <a:gd name="connsiteX7" fmla="*/ 156031 w 159012"/>
              <a:gd name="connsiteY7" fmla="*/ 195852 h 338138"/>
              <a:gd name="connsiteX8" fmla="*/ 152055 w 159012"/>
              <a:gd name="connsiteY8" fmla="*/ 199804 h 338138"/>
              <a:gd name="connsiteX9" fmla="*/ 145430 w 159012"/>
              <a:gd name="connsiteY9" fmla="*/ 202439 h 338138"/>
              <a:gd name="connsiteX10" fmla="*/ 137479 w 159012"/>
              <a:gd name="connsiteY10" fmla="*/ 199804 h 338138"/>
              <a:gd name="connsiteX11" fmla="*/ 117603 w 159012"/>
              <a:gd name="connsiteY11" fmla="*/ 178725 h 338138"/>
              <a:gd name="connsiteX12" fmla="*/ 117603 w 159012"/>
              <a:gd name="connsiteY12" fmla="*/ 195852 h 338138"/>
              <a:gd name="connsiteX13" fmla="*/ 117603 w 159012"/>
              <a:gd name="connsiteY13" fmla="*/ 197169 h 338138"/>
              <a:gd name="connsiteX14" fmla="*/ 128203 w 159012"/>
              <a:gd name="connsiteY14" fmla="*/ 222201 h 338138"/>
              <a:gd name="connsiteX15" fmla="*/ 136154 w 159012"/>
              <a:gd name="connsiteY15" fmla="*/ 251185 h 338138"/>
              <a:gd name="connsiteX16" fmla="*/ 145430 w 159012"/>
              <a:gd name="connsiteY16" fmla="*/ 314424 h 338138"/>
              <a:gd name="connsiteX17" fmla="*/ 129529 w 159012"/>
              <a:gd name="connsiteY17" fmla="*/ 336821 h 338138"/>
              <a:gd name="connsiteX18" fmla="*/ 128203 w 159012"/>
              <a:gd name="connsiteY18" fmla="*/ 336821 h 338138"/>
              <a:gd name="connsiteX19" fmla="*/ 122903 w 159012"/>
              <a:gd name="connsiteY19" fmla="*/ 338138 h 338138"/>
              <a:gd name="connsiteX20" fmla="*/ 107002 w 159012"/>
              <a:gd name="connsiteY20" fmla="*/ 323646 h 338138"/>
              <a:gd name="connsiteX21" fmla="*/ 101701 w 159012"/>
              <a:gd name="connsiteY21" fmla="*/ 270947 h 338138"/>
              <a:gd name="connsiteX22" fmla="*/ 95076 w 159012"/>
              <a:gd name="connsiteY22" fmla="*/ 244598 h 338138"/>
              <a:gd name="connsiteX23" fmla="*/ 83150 w 159012"/>
              <a:gd name="connsiteY23" fmla="*/ 215614 h 338138"/>
              <a:gd name="connsiteX24" fmla="*/ 50022 w 159012"/>
              <a:gd name="connsiteY24" fmla="*/ 318376 h 338138"/>
              <a:gd name="connsiteX25" fmla="*/ 32796 w 159012"/>
              <a:gd name="connsiteY25" fmla="*/ 331551 h 338138"/>
              <a:gd name="connsiteX26" fmla="*/ 27495 w 159012"/>
              <a:gd name="connsiteY26" fmla="*/ 330233 h 338138"/>
              <a:gd name="connsiteX27" fmla="*/ 24845 w 159012"/>
              <a:gd name="connsiteY27" fmla="*/ 330233 h 338138"/>
              <a:gd name="connsiteX28" fmla="*/ 14244 w 159012"/>
              <a:gd name="connsiteY28" fmla="*/ 321011 h 338138"/>
              <a:gd name="connsiteX29" fmla="*/ 12919 w 159012"/>
              <a:gd name="connsiteY29" fmla="*/ 307836 h 338138"/>
              <a:gd name="connsiteX30" fmla="*/ 48697 w 159012"/>
              <a:gd name="connsiteY30" fmla="*/ 198487 h 338138"/>
              <a:gd name="connsiteX31" fmla="*/ 48697 w 159012"/>
              <a:gd name="connsiteY31" fmla="*/ 197169 h 338138"/>
              <a:gd name="connsiteX32" fmla="*/ 48697 w 159012"/>
              <a:gd name="connsiteY32" fmla="*/ 155011 h 338138"/>
              <a:gd name="connsiteX33" fmla="*/ 27495 w 159012"/>
              <a:gd name="connsiteY33" fmla="*/ 197169 h 338138"/>
              <a:gd name="connsiteX34" fmla="*/ 18219 w 159012"/>
              <a:gd name="connsiteY34" fmla="*/ 202439 h 338138"/>
              <a:gd name="connsiteX35" fmla="*/ 12919 w 159012"/>
              <a:gd name="connsiteY35" fmla="*/ 202439 h 338138"/>
              <a:gd name="connsiteX36" fmla="*/ 6293 w 159012"/>
              <a:gd name="connsiteY36" fmla="*/ 199804 h 338138"/>
              <a:gd name="connsiteX37" fmla="*/ 993 w 159012"/>
              <a:gd name="connsiteY37" fmla="*/ 193217 h 338138"/>
              <a:gd name="connsiteX38" fmla="*/ 993 w 159012"/>
              <a:gd name="connsiteY38" fmla="*/ 185312 h 338138"/>
              <a:gd name="connsiteX39" fmla="*/ 46047 w 159012"/>
              <a:gd name="connsiteY39" fmla="*/ 90455 h 338138"/>
              <a:gd name="connsiteX40" fmla="*/ 59298 w 159012"/>
              <a:gd name="connsiteY40" fmla="*/ 82550 h 338138"/>
              <a:gd name="connsiteX41" fmla="*/ 85393 w 159012"/>
              <a:gd name="connsiteY41" fmla="*/ 0 h 338138"/>
              <a:gd name="connsiteX42" fmla="*/ 120318 w 159012"/>
              <a:gd name="connsiteY42" fmla="*/ 36513 h 338138"/>
              <a:gd name="connsiteX43" fmla="*/ 85393 w 159012"/>
              <a:gd name="connsiteY43" fmla="*/ 73026 h 338138"/>
              <a:gd name="connsiteX44" fmla="*/ 50468 w 159012"/>
              <a:gd name="connsiteY44" fmla="*/ 36513 h 338138"/>
              <a:gd name="connsiteX45" fmla="*/ 85393 w 159012"/>
              <a:gd name="connsiteY45"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9012" h="338138">
                <a:moveTo>
                  <a:pt x="59298" y="82550"/>
                </a:moveTo>
                <a:cubicBezTo>
                  <a:pt x="59298" y="82550"/>
                  <a:pt x="59298" y="82550"/>
                  <a:pt x="105677" y="82550"/>
                </a:cubicBezTo>
                <a:cubicBezTo>
                  <a:pt x="112302" y="82550"/>
                  <a:pt x="117603" y="86502"/>
                  <a:pt x="117603" y="93090"/>
                </a:cubicBezTo>
                <a:cubicBezTo>
                  <a:pt x="117603" y="93090"/>
                  <a:pt x="117603" y="93090"/>
                  <a:pt x="117603" y="94407"/>
                </a:cubicBezTo>
                <a:cubicBezTo>
                  <a:pt x="117603" y="94407"/>
                  <a:pt x="117603" y="94407"/>
                  <a:pt x="117603" y="132614"/>
                </a:cubicBezTo>
                <a:cubicBezTo>
                  <a:pt x="118928" y="135249"/>
                  <a:pt x="120253" y="140518"/>
                  <a:pt x="122903" y="143153"/>
                </a:cubicBezTo>
                <a:cubicBezTo>
                  <a:pt x="122903" y="143153"/>
                  <a:pt x="122903" y="143153"/>
                  <a:pt x="156031" y="180042"/>
                </a:cubicBezTo>
                <a:cubicBezTo>
                  <a:pt x="160006" y="183995"/>
                  <a:pt x="160006" y="190582"/>
                  <a:pt x="156031" y="195852"/>
                </a:cubicBezTo>
                <a:cubicBezTo>
                  <a:pt x="156031" y="195852"/>
                  <a:pt x="156031" y="195852"/>
                  <a:pt x="152055" y="199804"/>
                </a:cubicBezTo>
                <a:cubicBezTo>
                  <a:pt x="150730" y="201122"/>
                  <a:pt x="148080" y="202439"/>
                  <a:pt x="145430" y="202439"/>
                </a:cubicBezTo>
                <a:cubicBezTo>
                  <a:pt x="141455" y="202439"/>
                  <a:pt x="138804" y="201122"/>
                  <a:pt x="137479" y="199804"/>
                </a:cubicBezTo>
                <a:cubicBezTo>
                  <a:pt x="137479" y="199804"/>
                  <a:pt x="137479" y="199804"/>
                  <a:pt x="117603" y="178725"/>
                </a:cubicBezTo>
                <a:cubicBezTo>
                  <a:pt x="117603" y="178725"/>
                  <a:pt x="117603" y="178725"/>
                  <a:pt x="117603" y="195852"/>
                </a:cubicBezTo>
                <a:cubicBezTo>
                  <a:pt x="117603" y="195852"/>
                  <a:pt x="117603" y="195852"/>
                  <a:pt x="117603" y="197169"/>
                </a:cubicBezTo>
                <a:cubicBezTo>
                  <a:pt x="117603" y="197169"/>
                  <a:pt x="117603" y="197169"/>
                  <a:pt x="128203" y="222201"/>
                </a:cubicBezTo>
                <a:cubicBezTo>
                  <a:pt x="132179" y="230106"/>
                  <a:pt x="136154" y="243281"/>
                  <a:pt x="136154" y="251185"/>
                </a:cubicBezTo>
                <a:cubicBezTo>
                  <a:pt x="136154" y="251185"/>
                  <a:pt x="136154" y="251185"/>
                  <a:pt x="145430" y="314424"/>
                </a:cubicBezTo>
                <a:cubicBezTo>
                  <a:pt x="146755" y="324963"/>
                  <a:pt x="140129" y="334186"/>
                  <a:pt x="129529" y="336821"/>
                </a:cubicBezTo>
                <a:cubicBezTo>
                  <a:pt x="129529" y="336821"/>
                  <a:pt x="129529" y="336821"/>
                  <a:pt x="128203" y="336821"/>
                </a:cubicBezTo>
                <a:cubicBezTo>
                  <a:pt x="126878" y="338138"/>
                  <a:pt x="124228" y="338138"/>
                  <a:pt x="122903" y="338138"/>
                </a:cubicBezTo>
                <a:cubicBezTo>
                  <a:pt x="114952" y="338138"/>
                  <a:pt x="108327" y="331551"/>
                  <a:pt x="107002" y="323646"/>
                </a:cubicBezTo>
                <a:cubicBezTo>
                  <a:pt x="107002" y="323646"/>
                  <a:pt x="107002" y="323646"/>
                  <a:pt x="101701" y="270947"/>
                </a:cubicBezTo>
                <a:cubicBezTo>
                  <a:pt x="101701" y="263043"/>
                  <a:pt x="97726" y="251185"/>
                  <a:pt x="95076" y="244598"/>
                </a:cubicBezTo>
                <a:cubicBezTo>
                  <a:pt x="95076" y="244598"/>
                  <a:pt x="95076" y="244598"/>
                  <a:pt x="83150" y="215614"/>
                </a:cubicBezTo>
                <a:cubicBezTo>
                  <a:pt x="83150" y="215614"/>
                  <a:pt x="83150" y="215614"/>
                  <a:pt x="50022" y="318376"/>
                </a:cubicBezTo>
                <a:cubicBezTo>
                  <a:pt x="47372" y="326281"/>
                  <a:pt x="40746" y="331551"/>
                  <a:pt x="32796" y="331551"/>
                </a:cubicBezTo>
                <a:cubicBezTo>
                  <a:pt x="30145" y="331551"/>
                  <a:pt x="28820" y="331551"/>
                  <a:pt x="27495" y="330233"/>
                </a:cubicBezTo>
                <a:cubicBezTo>
                  <a:pt x="27495" y="330233"/>
                  <a:pt x="27495" y="330233"/>
                  <a:pt x="24845" y="330233"/>
                </a:cubicBezTo>
                <a:cubicBezTo>
                  <a:pt x="20870" y="328916"/>
                  <a:pt x="16894" y="326281"/>
                  <a:pt x="14244" y="321011"/>
                </a:cubicBezTo>
                <a:cubicBezTo>
                  <a:pt x="11594" y="317059"/>
                  <a:pt x="11594" y="313106"/>
                  <a:pt x="12919" y="307836"/>
                </a:cubicBezTo>
                <a:cubicBezTo>
                  <a:pt x="12919" y="307836"/>
                  <a:pt x="12919" y="307836"/>
                  <a:pt x="48697" y="198487"/>
                </a:cubicBezTo>
                <a:cubicBezTo>
                  <a:pt x="48697" y="197169"/>
                  <a:pt x="48697" y="197169"/>
                  <a:pt x="48697" y="197169"/>
                </a:cubicBezTo>
                <a:cubicBezTo>
                  <a:pt x="48697" y="197169"/>
                  <a:pt x="48697" y="197169"/>
                  <a:pt x="48697" y="155011"/>
                </a:cubicBezTo>
                <a:cubicBezTo>
                  <a:pt x="48697" y="155011"/>
                  <a:pt x="48697" y="155011"/>
                  <a:pt x="27495" y="197169"/>
                </a:cubicBezTo>
                <a:cubicBezTo>
                  <a:pt x="26170" y="201122"/>
                  <a:pt x="22195" y="202439"/>
                  <a:pt x="18219" y="202439"/>
                </a:cubicBezTo>
                <a:cubicBezTo>
                  <a:pt x="16894" y="202439"/>
                  <a:pt x="14244" y="202439"/>
                  <a:pt x="12919" y="202439"/>
                </a:cubicBezTo>
                <a:cubicBezTo>
                  <a:pt x="12919" y="202439"/>
                  <a:pt x="12919" y="202439"/>
                  <a:pt x="6293" y="199804"/>
                </a:cubicBezTo>
                <a:cubicBezTo>
                  <a:pt x="3643" y="198487"/>
                  <a:pt x="2318" y="195852"/>
                  <a:pt x="993" y="193217"/>
                </a:cubicBezTo>
                <a:cubicBezTo>
                  <a:pt x="-332" y="190582"/>
                  <a:pt x="-332" y="187947"/>
                  <a:pt x="993" y="185312"/>
                </a:cubicBezTo>
                <a:cubicBezTo>
                  <a:pt x="993" y="185312"/>
                  <a:pt x="993" y="185312"/>
                  <a:pt x="46047" y="90455"/>
                </a:cubicBezTo>
                <a:cubicBezTo>
                  <a:pt x="48697" y="85185"/>
                  <a:pt x="53997" y="82550"/>
                  <a:pt x="59298" y="82550"/>
                </a:cubicBezTo>
                <a:close/>
                <a:moveTo>
                  <a:pt x="85393" y="0"/>
                </a:moveTo>
                <a:cubicBezTo>
                  <a:pt x="104682" y="0"/>
                  <a:pt x="120318" y="16347"/>
                  <a:pt x="120318" y="36513"/>
                </a:cubicBezTo>
                <a:cubicBezTo>
                  <a:pt x="120318" y="56679"/>
                  <a:pt x="104682" y="73026"/>
                  <a:pt x="85393" y="73026"/>
                </a:cubicBezTo>
                <a:cubicBezTo>
                  <a:pt x="66104" y="73026"/>
                  <a:pt x="50468" y="56679"/>
                  <a:pt x="50468" y="36513"/>
                </a:cubicBezTo>
                <a:cubicBezTo>
                  <a:pt x="50468" y="16347"/>
                  <a:pt x="66104" y="0"/>
                  <a:pt x="85393"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0" name="椭圆 48"/>
          <p:cNvSpPr/>
          <p:nvPr/>
        </p:nvSpPr>
        <p:spPr>
          <a:xfrm>
            <a:off x="7489446" y="2957811"/>
            <a:ext cx="679653" cy="830060"/>
          </a:xfrm>
          <a:custGeom>
            <a:avLst/>
            <a:gdLst>
              <a:gd name="connsiteX0" fmla="*/ 257144 w 271667"/>
              <a:gd name="connsiteY0" fmla="*/ 19113 h 331787"/>
              <a:gd name="connsiteX1" fmla="*/ 267707 w 271667"/>
              <a:gd name="connsiteY1" fmla="*/ 24066 h 331787"/>
              <a:gd name="connsiteX2" fmla="*/ 267707 w 271667"/>
              <a:gd name="connsiteY2" fmla="*/ 46517 h 331787"/>
              <a:gd name="connsiteX3" fmla="*/ 199047 w 271667"/>
              <a:gd name="connsiteY3" fmla="*/ 115193 h 331787"/>
              <a:gd name="connsiteX4" fmla="*/ 188484 w 271667"/>
              <a:gd name="connsiteY4" fmla="*/ 144249 h 331787"/>
              <a:gd name="connsiteX5" fmla="*/ 188484 w 271667"/>
              <a:gd name="connsiteY5" fmla="*/ 331787 h 331787"/>
              <a:gd name="connsiteX6" fmla="*/ 146232 w 271667"/>
              <a:gd name="connsiteY6" fmla="*/ 331787 h 331787"/>
              <a:gd name="connsiteX7" fmla="*/ 146232 w 271667"/>
              <a:gd name="connsiteY7" fmla="*/ 207642 h 331787"/>
              <a:gd name="connsiteX8" fmla="*/ 126427 w 271667"/>
              <a:gd name="connsiteY8" fmla="*/ 207642 h 331787"/>
              <a:gd name="connsiteX9" fmla="*/ 126427 w 271667"/>
              <a:gd name="connsiteY9" fmla="*/ 331787 h 331787"/>
              <a:gd name="connsiteX10" fmla="*/ 84175 w 271667"/>
              <a:gd name="connsiteY10" fmla="*/ 331787 h 331787"/>
              <a:gd name="connsiteX11" fmla="*/ 84175 w 271667"/>
              <a:gd name="connsiteY11" fmla="*/ 144249 h 331787"/>
              <a:gd name="connsiteX12" fmla="*/ 73612 w 271667"/>
              <a:gd name="connsiteY12" fmla="*/ 113873 h 331787"/>
              <a:gd name="connsiteX13" fmla="*/ 4952 w 271667"/>
              <a:gd name="connsiteY13" fmla="*/ 45197 h 331787"/>
              <a:gd name="connsiteX14" fmla="*/ 4952 w 271667"/>
              <a:gd name="connsiteY14" fmla="*/ 24066 h 331787"/>
              <a:gd name="connsiteX15" fmla="*/ 26078 w 271667"/>
              <a:gd name="connsiteY15" fmla="*/ 25386 h 331787"/>
              <a:gd name="connsiteX16" fmla="*/ 76252 w 271667"/>
              <a:gd name="connsiteY16" fmla="*/ 74252 h 331787"/>
              <a:gd name="connsiteX17" fmla="*/ 92097 w 271667"/>
              <a:gd name="connsiteY17" fmla="*/ 82176 h 331787"/>
              <a:gd name="connsiteX18" fmla="*/ 128861 w 271667"/>
              <a:gd name="connsiteY18" fmla="*/ 82176 h 331787"/>
              <a:gd name="connsiteX19" fmla="*/ 135559 w 271667"/>
              <a:gd name="connsiteY19" fmla="*/ 82176 h 331787"/>
              <a:gd name="connsiteX20" fmla="*/ 136462 w 271667"/>
              <a:gd name="connsiteY20" fmla="*/ 82550 h 331787"/>
              <a:gd name="connsiteX21" fmla="*/ 137365 w 271667"/>
              <a:gd name="connsiteY21" fmla="*/ 82176 h 331787"/>
              <a:gd name="connsiteX22" fmla="*/ 150477 w 271667"/>
              <a:gd name="connsiteY22" fmla="*/ 82176 h 331787"/>
              <a:gd name="connsiteX23" fmla="*/ 179242 w 271667"/>
              <a:gd name="connsiteY23" fmla="*/ 82176 h 331787"/>
              <a:gd name="connsiteX24" fmla="*/ 199047 w 271667"/>
              <a:gd name="connsiteY24" fmla="*/ 74252 h 331787"/>
              <a:gd name="connsiteX25" fmla="*/ 246581 w 271667"/>
              <a:gd name="connsiteY25" fmla="*/ 24066 h 331787"/>
              <a:gd name="connsiteX26" fmla="*/ 257144 w 271667"/>
              <a:gd name="connsiteY26" fmla="*/ 19113 h 331787"/>
              <a:gd name="connsiteX27" fmla="*/ 136462 w 271667"/>
              <a:gd name="connsiteY27" fmla="*/ 0 h 331787"/>
              <a:gd name="connsiteX28" fmla="*/ 177737 w 271667"/>
              <a:gd name="connsiteY28" fmla="*/ 41275 h 331787"/>
              <a:gd name="connsiteX29" fmla="*/ 165648 w 271667"/>
              <a:gd name="connsiteY29" fmla="*/ 70461 h 331787"/>
              <a:gd name="connsiteX30" fmla="*/ 137365 w 271667"/>
              <a:gd name="connsiteY30" fmla="*/ 82176 h 331787"/>
              <a:gd name="connsiteX31" fmla="*/ 135559 w 271667"/>
              <a:gd name="connsiteY31" fmla="*/ 82176 h 331787"/>
              <a:gd name="connsiteX32" fmla="*/ 107276 w 271667"/>
              <a:gd name="connsiteY32" fmla="*/ 70461 h 331787"/>
              <a:gd name="connsiteX33" fmla="*/ 95187 w 271667"/>
              <a:gd name="connsiteY33" fmla="*/ 41275 h 331787"/>
              <a:gd name="connsiteX34" fmla="*/ 136462 w 271667"/>
              <a:gd name="connsiteY34"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71667" h="331787">
                <a:moveTo>
                  <a:pt x="257144" y="19113"/>
                </a:moveTo>
                <a:cubicBezTo>
                  <a:pt x="260775" y="19113"/>
                  <a:pt x="264406" y="20764"/>
                  <a:pt x="267707" y="24066"/>
                </a:cubicBezTo>
                <a:cubicBezTo>
                  <a:pt x="272988" y="30669"/>
                  <a:pt x="272988" y="41235"/>
                  <a:pt x="267707" y="46517"/>
                </a:cubicBezTo>
                <a:cubicBezTo>
                  <a:pt x="267707" y="46517"/>
                  <a:pt x="267707" y="46517"/>
                  <a:pt x="199047" y="115193"/>
                </a:cubicBezTo>
                <a:cubicBezTo>
                  <a:pt x="199047" y="115193"/>
                  <a:pt x="188484" y="125759"/>
                  <a:pt x="188484" y="144249"/>
                </a:cubicBezTo>
                <a:cubicBezTo>
                  <a:pt x="188484" y="144249"/>
                  <a:pt x="188484" y="144249"/>
                  <a:pt x="188484" y="331787"/>
                </a:cubicBezTo>
                <a:cubicBezTo>
                  <a:pt x="188484" y="331787"/>
                  <a:pt x="188484" y="331787"/>
                  <a:pt x="146232" y="331787"/>
                </a:cubicBezTo>
                <a:cubicBezTo>
                  <a:pt x="146232" y="331787"/>
                  <a:pt x="146232" y="331787"/>
                  <a:pt x="146232" y="207642"/>
                </a:cubicBezTo>
                <a:cubicBezTo>
                  <a:pt x="146232" y="207642"/>
                  <a:pt x="146232" y="207642"/>
                  <a:pt x="126427" y="207642"/>
                </a:cubicBezTo>
                <a:cubicBezTo>
                  <a:pt x="126427" y="207642"/>
                  <a:pt x="126427" y="207642"/>
                  <a:pt x="126427" y="331787"/>
                </a:cubicBezTo>
                <a:cubicBezTo>
                  <a:pt x="126427" y="331787"/>
                  <a:pt x="126427" y="331787"/>
                  <a:pt x="84175" y="331787"/>
                </a:cubicBezTo>
                <a:cubicBezTo>
                  <a:pt x="84175" y="331787"/>
                  <a:pt x="84175" y="331787"/>
                  <a:pt x="84175" y="144249"/>
                </a:cubicBezTo>
                <a:cubicBezTo>
                  <a:pt x="84175" y="125759"/>
                  <a:pt x="73612" y="115193"/>
                  <a:pt x="73612" y="113873"/>
                </a:cubicBezTo>
                <a:cubicBezTo>
                  <a:pt x="73612" y="113873"/>
                  <a:pt x="73612" y="113873"/>
                  <a:pt x="4952" y="45197"/>
                </a:cubicBezTo>
                <a:cubicBezTo>
                  <a:pt x="-1650" y="41235"/>
                  <a:pt x="-1650" y="30669"/>
                  <a:pt x="4952" y="24066"/>
                </a:cubicBezTo>
                <a:cubicBezTo>
                  <a:pt x="11554" y="20104"/>
                  <a:pt x="22117" y="20104"/>
                  <a:pt x="26078" y="25386"/>
                </a:cubicBezTo>
                <a:cubicBezTo>
                  <a:pt x="26078" y="25386"/>
                  <a:pt x="26078" y="25386"/>
                  <a:pt x="76252" y="74252"/>
                </a:cubicBezTo>
                <a:cubicBezTo>
                  <a:pt x="80213" y="79535"/>
                  <a:pt x="86815" y="82176"/>
                  <a:pt x="92097" y="82176"/>
                </a:cubicBezTo>
                <a:cubicBezTo>
                  <a:pt x="92097" y="82176"/>
                  <a:pt x="92097" y="82176"/>
                  <a:pt x="128861" y="82176"/>
                </a:cubicBezTo>
                <a:lnTo>
                  <a:pt x="135559" y="82176"/>
                </a:lnTo>
                <a:lnTo>
                  <a:pt x="136462" y="82550"/>
                </a:lnTo>
                <a:lnTo>
                  <a:pt x="137365" y="82176"/>
                </a:lnTo>
                <a:lnTo>
                  <a:pt x="150477" y="82176"/>
                </a:lnTo>
                <a:cubicBezTo>
                  <a:pt x="158817" y="82176"/>
                  <a:pt x="168349" y="82176"/>
                  <a:pt x="179242" y="82176"/>
                </a:cubicBezTo>
                <a:cubicBezTo>
                  <a:pt x="185843" y="82176"/>
                  <a:pt x="192445" y="79535"/>
                  <a:pt x="199047" y="74252"/>
                </a:cubicBezTo>
                <a:cubicBezTo>
                  <a:pt x="199047" y="74252"/>
                  <a:pt x="199047" y="74252"/>
                  <a:pt x="246581" y="24066"/>
                </a:cubicBezTo>
                <a:cubicBezTo>
                  <a:pt x="249882" y="20764"/>
                  <a:pt x="253513" y="19113"/>
                  <a:pt x="257144" y="19113"/>
                </a:cubicBezTo>
                <a:close/>
                <a:moveTo>
                  <a:pt x="136462" y="0"/>
                </a:moveTo>
                <a:cubicBezTo>
                  <a:pt x="159258" y="0"/>
                  <a:pt x="177737" y="18479"/>
                  <a:pt x="177737" y="41275"/>
                </a:cubicBezTo>
                <a:cubicBezTo>
                  <a:pt x="177737" y="52673"/>
                  <a:pt x="173118" y="62992"/>
                  <a:pt x="165648" y="70461"/>
                </a:cubicBezTo>
                <a:lnTo>
                  <a:pt x="137365" y="82176"/>
                </a:lnTo>
                <a:lnTo>
                  <a:pt x="135559" y="82176"/>
                </a:lnTo>
                <a:lnTo>
                  <a:pt x="107276" y="70461"/>
                </a:lnTo>
                <a:cubicBezTo>
                  <a:pt x="99807" y="62992"/>
                  <a:pt x="95187" y="52673"/>
                  <a:pt x="95187" y="41275"/>
                </a:cubicBezTo>
                <a:cubicBezTo>
                  <a:pt x="95187" y="18479"/>
                  <a:pt x="113666" y="0"/>
                  <a:pt x="136462" y="0"/>
                </a:cubicBezTo>
                <a:close/>
              </a:path>
            </a:pathLst>
          </a:custGeom>
          <a:solidFill>
            <a:srgbClr val="E0674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E06741"/>
              </a:solidFill>
            </a:endParaRPr>
          </a:p>
        </p:txBody>
      </p:sp>
      <p:grpSp>
        <p:nvGrpSpPr>
          <p:cNvPr id="55" name="组合 54"/>
          <p:cNvGrpSpPr/>
          <p:nvPr/>
        </p:nvGrpSpPr>
        <p:grpSpPr>
          <a:xfrm>
            <a:off x="830240" y="3269739"/>
            <a:ext cx="2241974" cy="1091739"/>
            <a:chOff x="1068768" y="3955330"/>
            <a:chExt cx="2241974" cy="1091739"/>
          </a:xfrm>
        </p:grpSpPr>
        <p:sp>
          <p:nvSpPr>
            <p:cNvPr id="56" name="矩形 55"/>
            <p:cNvSpPr/>
            <p:nvPr/>
          </p:nvSpPr>
          <p:spPr>
            <a:xfrm>
              <a:off x="1068768" y="4353014"/>
              <a:ext cx="2187670" cy="694055"/>
            </a:xfrm>
            <a:prstGeom prst="rect">
              <a:avLst/>
            </a:prstGeom>
          </p:spPr>
          <p:txBody>
            <a:bodyPr wrap="square">
              <a:spAutoFit/>
              <a:scene3d>
                <a:camera prst="orthographicFront"/>
                <a:lightRig rig="threePt" dir="t"/>
              </a:scene3d>
              <a:sp3d contourW="6350"/>
            </a:bodyPr>
            <a:lstStyle/>
            <a:p>
              <a:pPr indent="0">
                <a:lnSpc>
                  <a:spcPct val="70000"/>
                </a:lnSpc>
              </a:pPr>
              <a:endParaRPr lang="zh-CN" altLang="en-US" sz="1400">
                <a:latin typeface="微软雅黑" panose="020B0503020204020204" charset="-122"/>
                <a:ea typeface="微软雅黑" panose="020B0503020204020204" charset="-122"/>
                <a:sym typeface="+mn-ea"/>
              </a:endParaRPr>
            </a:p>
            <a:p>
              <a:pPr indent="0">
                <a:lnSpc>
                  <a:spcPct val="70000"/>
                </a:lnSpc>
              </a:pPr>
              <a:r>
                <a:rPr lang="zh-CN" altLang="en-US" sz="1400">
                  <a:solidFill>
                    <a:srgbClr val="4A5A6F"/>
                  </a:solidFill>
                  <a:latin typeface="微软雅黑" panose="020B0503020204020204" charset="-122"/>
                  <a:ea typeface="微软雅黑" panose="020B0503020204020204" charset="-122"/>
                  <a:sym typeface="+mn-ea"/>
                </a:rPr>
                <a:t>打造家庭健身的生态圈</a:t>
              </a:r>
            </a:p>
            <a:p>
              <a:pPr indent="0">
                <a:lnSpc>
                  <a:spcPct val="70000"/>
                </a:lnSpc>
              </a:pPr>
              <a:endParaRPr lang="zh-CN" altLang="en-US" sz="1400">
                <a:solidFill>
                  <a:srgbClr val="4A5A6F"/>
                </a:solidFill>
                <a:latin typeface="微软雅黑" panose="020B0503020204020204" charset="-122"/>
                <a:ea typeface="微软雅黑" panose="020B0503020204020204" charset="-122"/>
                <a:sym typeface="+mn-ea"/>
              </a:endParaRPr>
            </a:p>
            <a:p>
              <a:pPr indent="0">
                <a:lnSpc>
                  <a:spcPct val="70000"/>
                </a:lnSpc>
              </a:pPr>
              <a:r>
                <a:rPr lang="zh-CN" altLang="en-US" sz="1400">
                  <a:solidFill>
                    <a:srgbClr val="4A5A6F"/>
                  </a:solidFill>
                  <a:latin typeface="微软雅黑" panose="020B0503020204020204" charset="-122"/>
                  <a:ea typeface="微软雅黑" panose="020B0503020204020204" charset="-122"/>
                  <a:sym typeface="+mn-ea"/>
                </a:rPr>
                <a:t>硬件 </a:t>
              </a:r>
              <a:r>
                <a:rPr lang="en-US" altLang="zh-CN" sz="1400">
                  <a:solidFill>
                    <a:srgbClr val="4A5A6F"/>
                  </a:solidFill>
                  <a:latin typeface="微软雅黑" panose="020B0503020204020204" charset="-122"/>
                  <a:ea typeface="微软雅黑" panose="020B0503020204020204" charset="-122"/>
                  <a:sym typeface="+mn-ea"/>
                </a:rPr>
                <a:t>+ </a:t>
              </a:r>
              <a:r>
                <a:rPr lang="zh-CN" altLang="en-US" sz="1400">
                  <a:solidFill>
                    <a:srgbClr val="4A5A6F"/>
                  </a:solidFill>
                  <a:latin typeface="微软雅黑" panose="020B0503020204020204" charset="-122"/>
                  <a:ea typeface="微软雅黑" panose="020B0503020204020204" charset="-122"/>
                  <a:sym typeface="+mn-ea"/>
                </a:rPr>
                <a:t>互联网 </a:t>
              </a:r>
              <a:r>
                <a:rPr lang="en-US" altLang="zh-CN" sz="1400">
                  <a:solidFill>
                    <a:srgbClr val="4A5A6F"/>
                  </a:solidFill>
                  <a:latin typeface="微软雅黑" panose="020B0503020204020204" charset="-122"/>
                  <a:ea typeface="微软雅黑" panose="020B0503020204020204" charset="-122"/>
                  <a:sym typeface="+mn-ea"/>
                </a:rPr>
                <a:t>+ </a:t>
              </a:r>
              <a:r>
                <a:rPr lang="zh-CN" altLang="en-US" sz="1400">
                  <a:solidFill>
                    <a:srgbClr val="4A5A6F"/>
                  </a:solidFill>
                  <a:latin typeface="微软雅黑" panose="020B0503020204020204" charset="-122"/>
                  <a:ea typeface="微软雅黑" panose="020B0503020204020204" charset="-122"/>
                  <a:sym typeface="+mn-ea"/>
                </a:rPr>
                <a:t>新零售</a:t>
              </a:r>
              <a:endParaRPr lang="zh-CN" altLang="en-US" sz="1400" dirty="0">
                <a:solidFill>
                  <a:srgbClr val="4A5A6F"/>
                </a:solidFill>
                <a:latin typeface="微软雅黑" panose="020B0503020204020204" charset="-122"/>
                <a:ea typeface="微软雅黑" panose="020B0503020204020204" charset="-122"/>
                <a:sym typeface="+mn-ea"/>
              </a:endParaRPr>
            </a:p>
          </p:txBody>
        </p:sp>
        <p:sp>
          <p:nvSpPr>
            <p:cNvPr id="57" name="矩形 56"/>
            <p:cNvSpPr/>
            <p:nvPr/>
          </p:nvSpPr>
          <p:spPr>
            <a:xfrm>
              <a:off x="1068768" y="3955330"/>
              <a:ext cx="2241974" cy="429895"/>
            </a:xfrm>
            <a:prstGeom prst="rect">
              <a:avLst/>
            </a:prstGeom>
            <a:noFill/>
            <a:ln>
              <a:noFill/>
              <a:prstDash val="dash"/>
            </a:ln>
            <a:extLst>
              <a:ext uri="{909E8E84-426E-40DD-AFC4-6F175D3DCCD1}">
                <a14:hiddenFill xmlns:a14="http://schemas.microsoft.com/office/drawing/2010/main">
                  <a:solidFill>
                    <a:schemeClr val="bg1"/>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wrap="square">
              <a:spAutoFit/>
              <a:scene3d>
                <a:camera prst="orthographicFront"/>
                <a:lightRig rig="threePt" dir="t"/>
              </a:scene3d>
            </a:bodyPr>
            <a:lstStyle/>
            <a:p>
              <a:pPr indent="0"/>
              <a:r>
                <a:rPr lang="zh-CN" altLang="en-US" sz="2200" b="1">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宋体" panose="02010600030101010101" pitchFamily="2" charset="-122"/>
                  <a:sym typeface="+mn-ea"/>
                </a:rPr>
                <a:t>阿里加健身</a:t>
              </a:r>
              <a:r>
                <a:rPr lang="en-US" altLang="zh-CN" sz="2200" b="1">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宋体" panose="02010600030101010101" pitchFamily="2" charset="-122"/>
                  <a:sym typeface="+mn-ea"/>
                </a:rPr>
                <a:t>1.0</a:t>
              </a:r>
              <a:endParaRPr lang="en-US" altLang="zh-CN" sz="2200" b="1" dirty="0">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宋体" panose="02010600030101010101" pitchFamily="2" charset="-122"/>
                <a:sym typeface="+mn-ea"/>
              </a:endParaRPr>
            </a:p>
          </p:txBody>
        </p:sp>
      </p:grpSp>
      <p:grpSp>
        <p:nvGrpSpPr>
          <p:cNvPr id="58" name="组合 57"/>
          <p:cNvGrpSpPr/>
          <p:nvPr/>
        </p:nvGrpSpPr>
        <p:grpSpPr>
          <a:xfrm>
            <a:off x="8581390" y="2146300"/>
            <a:ext cx="2831465" cy="1124061"/>
            <a:chOff x="1068768" y="3922940"/>
            <a:chExt cx="2241974" cy="1124240"/>
          </a:xfrm>
        </p:grpSpPr>
        <p:sp>
          <p:nvSpPr>
            <p:cNvPr id="59" name="矩形 58"/>
            <p:cNvSpPr/>
            <p:nvPr/>
          </p:nvSpPr>
          <p:spPr>
            <a:xfrm>
              <a:off x="1068768" y="4353014"/>
              <a:ext cx="2187670" cy="694166"/>
            </a:xfrm>
            <a:prstGeom prst="rect">
              <a:avLst/>
            </a:prstGeom>
          </p:spPr>
          <p:txBody>
            <a:bodyPr wrap="square">
              <a:spAutoFit/>
              <a:scene3d>
                <a:camera prst="orthographicFront"/>
                <a:lightRig rig="threePt" dir="t"/>
              </a:scene3d>
              <a:sp3d contourW="6350"/>
            </a:bodyPr>
            <a:lstStyle/>
            <a:p>
              <a:pPr indent="0">
                <a:lnSpc>
                  <a:spcPct val="70000"/>
                </a:lnSpc>
              </a:pPr>
              <a:endParaRPr lang="zh-CN" altLang="en-US" sz="1400" b="1">
                <a:latin typeface="微软雅黑" panose="020B0503020204020204" charset="-122"/>
                <a:ea typeface="微软雅黑" panose="020B0503020204020204" charset="-122"/>
                <a:sym typeface="+mn-ea"/>
              </a:endParaRPr>
            </a:p>
            <a:p>
              <a:pPr indent="0">
                <a:lnSpc>
                  <a:spcPct val="70000"/>
                </a:lnSpc>
              </a:pPr>
              <a:r>
                <a:rPr lang="zh-CN" altLang="en-US" sz="1400" b="1">
                  <a:solidFill>
                    <a:srgbClr val="4A5A6F"/>
                  </a:solidFill>
                  <a:latin typeface="微软雅黑" panose="020B0503020204020204" charset="-122"/>
                  <a:ea typeface="微软雅黑" panose="020B0503020204020204" charset="-122"/>
                  <a:sym typeface="+mn-ea"/>
                </a:rPr>
                <a:t>全面布局健康产业链</a:t>
              </a:r>
            </a:p>
            <a:p>
              <a:pPr indent="0">
                <a:lnSpc>
                  <a:spcPct val="70000"/>
                </a:lnSpc>
              </a:pPr>
              <a:endParaRPr lang="zh-CN" altLang="en-US" sz="1400" b="1">
                <a:solidFill>
                  <a:srgbClr val="4A5A6F"/>
                </a:solidFill>
                <a:latin typeface="微软雅黑" panose="020B0503020204020204" charset="-122"/>
                <a:ea typeface="微软雅黑" panose="020B0503020204020204" charset="-122"/>
                <a:sym typeface="+mn-ea"/>
              </a:endParaRPr>
            </a:p>
            <a:p>
              <a:pPr indent="0">
                <a:lnSpc>
                  <a:spcPct val="70000"/>
                </a:lnSpc>
              </a:pPr>
              <a:r>
                <a:rPr lang="zh-CN" altLang="en-US" sz="1400" b="1">
                  <a:solidFill>
                    <a:srgbClr val="4A5A6F"/>
                  </a:solidFill>
                  <a:latin typeface="微软雅黑" panose="020B0503020204020204" charset="-122"/>
                  <a:ea typeface="微软雅黑" panose="020B0503020204020204" charset="-122"/>
                  <a:sym typeface="+mn-ea"/>
                </a:rPr>
                <a:t>打造大健康金融生态平台</a:t>
              </a:r>
            </a:p>
          </p:txBody>
        </p:sp>
        <p:sp>
          <p:nvSpPr>
            <p:cNvPr id="60" name="矩形 59"/>
            <p:cNvSpPr/>
            <p:nvPr/>
          </p:nvSpPr>
          <p:spPr>
            <a:xfrm>
              <a:off x="1068768" y="3922940"/>
              <a:ext cx="2241974" cy="429964"/>
            </a:xfrm>
            <a:prstGeom prst="rect">
              <a:avLst/>
            </a:prstGeom>
            <a:noFill/>
            <a:ln>
              <a:noFill/>
              <a:prstDash val="dash"/>
            </a:ln>
            <a:extLst>
              <a:ext uri="{909E8E84-426E-40DD-AFC4-6F175D3DCCD1}">
                <a14:hiddenFill xmlns:a14="http://schemas.microsoft.com/office/drawing/2010/main">
                  <a:solidFill>
                    <a:schemeClr val="bg1"/>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wrap="square">
              <a:spAutoFit/>
              <a:scene3d>
                <a:camera prst="orthographicFront"/>
                <a:lightRig rig="threePt" dir="t"/>
              </a:scene3d>
            </a:bodyPr>
            <a:lstStyle/>
            <a:p>
              <a:pPr indent="0"/>
              <a:r>
                <a:rPr lang="zh-CN" altLang="en-US" sz="2200" b="1">
                  <a:solidFill>
                    <a:srgbClr val="E0674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宋体" panose="02010600030101010101" pitchFamily="2" charset="-122"/>
                  <a:sym typeface="+mn-ea"/>
                </a:rPr>
                <a:t>阿里加健身</a:t>
              </a:r>
              <a:r>
                <a:rPr lang="en-US" altLang="zh-CN" sz="2200" b="1">
                  <a:solidFill>
                    <a:srgbClr val="E0674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宋体" panose="02010600030101010101" pitchFamily="2" charset="-122"/>
                  <a:sym typeface="+mn-ea"/>
                </a:rPr>
                <a:t>3.0</a:t>
              </a:r>
              <a:r>
                <a:rPr lang="zh-CN" altLang="en-US" sz="2200" b="1">
                  <a:solidFill>
                    <a:srgbClr val="E0674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宋体" panose="02010600030101010101" pitchFamily="2" charset="-122"/>
                  <a:sym typeface="+mn-ea"/>
                </a:rPr>
                <a:t>展望</a:t>
              </a:r>
            </a:p>
          </p:txBody>
        </p:sp>
      </p:grpSp>
      <p:pic>
        <p:nvPicPr>
          <p:cNvPr id="37" name="图片 36">
            <a:extLst>
              <a:ext uri="{FF2B5EF4-FFF2-40B4-BE49-F238E27FC236}">
                <a16:creationId xmlns:a16="http://schemas.microsoft.com/office/drawing/2014/main" id="{B29810E0-E3B0-489E-9121-3AC8756D76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53850" y="-1270"/>
            <a:ext cx="2138150" cy="68294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rot="16200000">
            <a:off x="739775" y="659765"/>
            <a:ext cx="824230" cy="845185"/>
          </a:xfrm>
          <a:prstGeom prst="rect">
            <a:avLst/>
          </a:prstGeom>
        </p:spPr>
      </p:pic>
      <p:sp>
        <p:nvSpPr>
          <p:cNvPr id="16" name="文本框 15"/>
          <p:cNvSpPr txBox="1"/>
          <p:nvPr/>
        </p:nvSpPr>
        <p:spPr>
          <a:xfrm>
            <a:off x="1691640" y="760095"/>
            <a:ext cx="2204720" cy="645160"/>
          </a:xfrm>
          <a:prstGeom prst="rect">
            <a:avLst/>
          </a:prstGeom>
          <a:noFill/>
        </p:spPr>
        <p:txBody>
          <a:bodyPr wrap="square" rtlCol="0" anchor="t">
            <a:spAutoFit/>
            <a:scene3d>
              <a:camera prst="orthographicFront"/>
              <a:lightRig rig="threePt" dir="t"/>
            </a:scene3d>
          </a:bodyPr>
          <a:lstStyle/>
          <a:p>
            <a:r>
              <a:rPr lang="zh-CN" altLang="en-US" sz="3600" b="1">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团队介绍</a:t>
            </a:r>
          </a:p>
        </p:txBody>
      </p:sp>
      <p:pic>
        <p:nvPicPr>
          <p:cNvPr id="4" name="图片 3">
            <a:extLst>
              <a:ext uri="{FF2B5EF4-FFF2-40B4-BE49-F238E27FC236}">
                <a16:creationId xmlns:a16="http://schemas.microsoft.com/office/drawing/2014/main" id="{CB631780-A8D2-403D-9DD7-05192040DA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53850" y="-1270"/>
            <a:ext cx="2138150" cy="68294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019935" y="1884045"/>
            <a:ext cx="7249795" cy="768350"/>
          </a:xfrm>
          <a:prstGeom prst="rect">
            <a:avLst/>
          </a:prstGeom>
          <a:noFill/>
        </p:spPr>
        <p:txBody>
          <a:bodyPr wrap="square" rtlCol="0" anchor="t">
            <a:spAutoFit/>
            <a:scene3d>
              <a:camera prst="orthographicFront"/>
              <a:lightRig rig="threePt" dir="t"/>
            </a:scene3d>
          </a:bodyPr>
          <a:lstStyle/>
          <a:p>
            <a:r>
              <a:rPr lang="zh-CN" altLang="en-US" sz="4400" b="1">
                <a:solidFill>
                  <a:srgbClr val="E0674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阿里加健身 </a:t>
            </a:r>
            <a:r>
              <a:rPr lang="zh-CN" altLang="en-US" sz="2800" b="1">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您家里的私人健身房</a:t>
            </a:r>
          </a:p>
        </p:txBody>
      </p:sp>
      <p:sp>
        <p:nvSpPr>
          <p:cNvPr id="3" name="文本框 2"/>
          <p:cNvSpPr txBox="1"/>
          <p:nvPr/>
        </p:nvSpPr>
        <p:spPr>
          <a:xfrm>
            <a:off x="962025" y="2893060"/>
            <a:ext cx="10436225" cy="1198880"/>
          </a:xfrm>
          <a:prstGeom prst="rect">
            <a:avLst/>
          </a:prstGeom>
          <a:noFill/>
        </p:spPr>
        <p:txBody>
          <a:bodyPr wrap="square" rtlCol="0">
            <a:spAutoFit/>
          </a:bodyPr>
          <a:lstStyle/>
          <a:p>
            <a:pPr algn="l">
              <a:lnSpc>
                <a:spcPct val="150000"/>
              </a:lnSpc>
            </a:pPr>
            <a:r>
              <a:rPr lang="en-US" altLang="zh-CN" sz="2400" b="1">
                <a:solidFill>
                  <a:srgbClr val="4A5A6F"/>
                </a:solidFill>
                <a:effectLst/>
                <a:latin typeface="微软雅黑" panose="020B0503020204020204" charset="-122"/>
                <a:ea typeface="微软雅黑" panose="020B0503020204020204" charset="-122"/>
                <a:sym typeface="+mn-ea"/>
              </a:rPr>
              <a:t>       </a:t>
            </a:r>
            <a:r>
              <a:rPr lang="zh-CN" altLang="en-US" sz="2400" b="1">
                <a:solidFill>
                  <a:srgbClr val="4A5A6F"/>
                </a:solidFill>
                <a:effectLst/>
                <a:latin typeface="微软雅黑" panose="020B0503020204020204" charset="-122"/>
                <a:ea typeface="微软雅黑" panose="020B0503020204020204" charset="-122"/>
                <a:sym typeface="+mn-ea"/>
              </a:rPr>
              <a:t>致力于提供</a:t>
            </a:r>
            <a:r>
              <a:rPr lang="zh-CN" altLang="en-US" sz="2400" b="1">
                <a:solidFill>
                  <a:srgbClr val="E06741"/>
                </a:solidFill>
                <a:effectLst/>
                <a:latin typeface="微软雅黑" panose="020B0503020204020204" charset="-122"/>
                <a:ea typeface="微软雅黑" panose="020B0503020204020204" charset="-122"/>
                <a:sym typeface="+mn-ea"/>
              </a:rPr>
              <a:t>高端健身器材租赁、健身视频课程、远程私教、健身社区及运动用品商城</a:t>
            </a:r>
            <a:r>
              <a:rPr lang="zh-CN" altLang="en-US" sz="2400" b="1">
                <a:solidFill>
                  <a:srgbClr val="4A5A6F"/>
                </a:solidFill>
                <a:effectLst/>
                <a:latin typeface="微软雅黑" panose="020B0503020204020204" charset="-122"/>
                <a:ea typeface="微软雅黑" panose="020B0503020204020204" charset="-122"/>
                <a:sym typeface="+mn-ea"/>
              </a:rPr>
              <a:t>的一站式家庭健身解决方案。</a:t>
            </a:r>
          </a:p>
        </p:txBody>
      </p:sp>
      <p:pic>
        <p:nvPicPr>
          <p:cNvPr id="43" name="图片 42"/>
          <p:cNvPicPr>
            <a:picLocks noChangeAspect="1"/>
          </p:cNvPicPr>
          <p:nvPr/>
        </p:nvPicPr>
        <p:blipFill>
          <a:blip r:embed="rId2"/>
          <a:stretch>
            <a:fillRect/>
          </a:stretch>
        </p:blipFill>
        <p:spPr>
          <a:xfrm rot="16200000">
            <a:off x="972185" y="1873885"/>
            <a:ext cx="844550" cy="865505"/>
          </a:xfrm>
          <a:prstGeom prst="rect">
            <a:avLst/>
          </a:prstGeom>
        </p:spPr>
      </p:pic>
      <p:pic>
        <p:nvPicPr>
          <p:cNvPr id="6" name="图片 5" descr="031 副本"/>
          <p:cNvPicPr>
            <a:picLocks noChangeAspect="1"/>
          </p:cNvPicPr>
          <p:nvPr/>
        </p:nvPicPr>
        <p:blipFill>
          <a:blip r:embed="rId3"/>
          <a:stretch>
            <a:fillRect/>
          </a:stretch>
        </p:blipFill>
        <p:spPr>
          <a:xfrm>
            <a:off x="7456170" y="4333875"/>
            <a:ext cx="4006215" cy="2200275"/>
          </a:xfrm>
          <a:prstGeom prst="rect">
            <a:avLst/>
          </a:prstGeom>
        </p:spPr>
      </p:pic>
      <p:grpSp>
        <p:nvGrpSpPr>
          <p:cNvPr id="9" name="组合 8"/>
          <p:cNvGrpSpPr/>
          <p:nvPr/>
        </p:nvGrpSpPr>
        <p:grpSpPr>
          <a:xfrm>
            <a:off x="1109980" y="5347335"/>
            <a:ext cx="4718050" cy="1035050"/>
            <a:chOff x="1515" y="7851"/>
            <a:chExt cx="10026" cy="2200"/>
          </a:xfrm>
        </p:grpSpPr>
        <p:pic>
          <p:nvPicPr>
            <p:cNvPr id="2" name="图片 1" descr="11"/>
            <p:cNvPicPr>
              <a:picLocks noChangeAspect="1"/>
            </p:cNvPicPr>
            <p:nvPr/>
          </p:nvPicPr>
          <p:blipFill>
            <a:blip r:embed="rId4"/>
            <a:stretch>
              <a:fillRect/>
            </a:stretch>
          </p:blipFill>
          <p:spPr>
            <a:xfrm>
              <a:off x="1515" y="7852"/>
              <a:ext cx="3182" cy="2198"/>
            </a:xfrm>
            <a:prstGeom prst="rect">
              <a:avLst/>
            </a:prstGeom>
          </p:spPr>
        </p:pic>
        <p:pic>
          <p:nvPicPr>
            <p:cNvPr id="5" name="图片 4" descr="55"/>
            <p:cNvPicPr>
              <a:picLocks noChangeAspect="1"/>
            </p:cNvPicPr>
            <p:nvPr/>
          </p:nvPicPr>
          <p:blipFill>
            <a:blip r:embed="rId5"/>
            <a:stretch>
              <a:fillRect/>
            </a:stretch>
          </p:blipFill>
          <p:spPr>
            <a:xfrm>
              <a:off x="4789" y="7851"/>
              <a:ext cx="3324" cy="2200"/>
            </a:xfrm>
            <a:prstGeom prst="rect">
              <a:avLst/>
            </a:prstGeom>
          </p:spPr>
        </p:pic>
        <p:pic>
          <p:nvPicPr>
            <p:cNvPr id="8" name="图片 7" descr="1469405770329382503"/>
            <p:cNvPicPr>
              <a:picLocks noChangeAspect="1"/>
            </p:cNvPicPr>
            <p:nvPr/>
          </p:nvPicPr>
          <p:blipFill>
            <a:blip r:embed="rId6"/>
            <a:stretch>
              <a:fillRect/>
            </a:stretch>
          </p:blipFill>
          <p:spPr>
            <a:xfrm>
              <a:off x="8207" y="7851"/>
              <a:ext cx="3335" cy="2199"/>
            </a:xfrm>
            <a:prstGeom prst="rect">
              <a:avLst/>
            </a:prstGeom>
          </p:spPr>
        </p:pic>
      </p:grpSp>
      <p:pic>
        <p:nvPicPr>
          <p:cNvPr id="10" name="图片 9">
            <a:extLst>
              <a:ext uri="{FF2B5EF4-FFF2-40B4-BE49-F238E27FC236}">
                <a16:creationId xmlns:a16="http://schemas.microsoft.com/office/drawing/2014/main" id="{A158A290-FA5E-4108-BDD9-6EA77E0212D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53850" y="-1270"/>
            <a:ext cx="2138150" cy="68294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rot="16200000">
            <a:off x="1946910" y="2131060"/>
            <a:ext cx="1075690" cy="830580"/>
          </a:xfrm>
          <a:prstGeom prst="rect">
            <a:avLst/>
          </a:prstGeom>
        </p:spPr>
      </p:pic>
      <p:sp>
        <p:nvSpPr>
          <p:cNvPr id="4" name="文本框 3"/>
          <p:cNvSpPr txBox="1"/>
          <p:nvPr/>
        </p:nvSpPr>
        <p:spPr>
          <a:xfrm>
            <a:off x="3142615" y="1823720"/>
            <a:ext cx="7747635" cy="1568450"/>
          </a:xfrm>
          <a:prstGeom prst="rect">
            <a:avLst/>
          </a:prstGeom>
          <a:noFill/>
        </p:spPr>
        <p:txBody>
          <a:bodyPr wrap="square" rtlCol="0" anchor="t">
            <a:spAutoFit/>
            <a:scene3d>
              <a:camera prst="orthographicFront"/>
              <a:lightRig rig="threePt" dir="t"/>
            </a:scene3d>
          </a:bodyPr>
          <a:lstStyle/>
          <a:p>
            <a:r>
              <a:rPr lang="zh-CN" altLang="en-US" sz="4800" b="1">
                <a:solidFill>
                  <a:srgbClr val="E0674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融资</a:t>
            </a:r>
            <a:r>
              <a:rPr lang="en-US" altLang="zh-CN" sz="4800" b="1">
                <a:solidFill>
                  <a:srgbClr val="E0674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600</a:t>
            </a:r>
            <a:r>
              <a:rPr lang="zh-CN" altLang="en-US" sz="4800" b="1">
                <a:solidFill>
                  <a:srgbClr val="E0674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万 </a:t>
            </a:r>
            <a:r>
              <a:rPr lang="zh-CN" altLang="en-US" sz="2400" b="1">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天使轮</a:t>
            </a:r>
          </a:p>
          <a:p>
            <a:r>
              <a:rPr lang="zh-CN" altLang="en-US" sz="2400" b="1">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第一期估值</a:t>
            </a:r>
            <a:r>
              <a:rPr lang="en-US" altLang="zh-CN" sz="2400" b="1">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3000</a:t>
            </a:r>
            <a:r>
              <a:rPr lang="zh-CN" altLang="en-US" sz="2400" b="1">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万，出让</a:t>
            </a:r>
            <a:r>
              <a:rPr lang="en-US" altLang="zh-CN" sz="2400" b="1">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20%</a:t>
            </a:r>
            <a:r>
              <a:rPr lang="zh-CN" altLang="en-US" sz="2400" b="1">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股权，只限阿里加会员。</a:t>
            </a:r>
          </a:p>
          <a:p>
            <a:r>
              <a:rPr lang="zh-CN" altLang="en-US" sz="2400" b="1">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同时面向广州每个区招代理。</a:t>
            </a:r>
          </a:p>
        </p:txBody>
      </p:sp>
      <p:sp>
        <p:nvSpPr>
          <p:cNvPr id="9" name="文本框 8"/>
          <p:cNvSpPr txBox="1"/>
          <p:nvPr/>
        </p:nvSpPr>
        <p:spPr>
          <a:xfrm>
            <a:off x="3724910" y="3806825"/>
            <a:ext cx="1198880" cy="2061210"/>
          </a:xfrm>
          <a:prstGeom prst="rect">
            <a:avLst/>
          </a:prstGeom>
          <a:noFill/>
        </p:spPr>
        <p:txBody>
          <a:bodyPr wrap="none" rtlCol="0">
            <a:spAutoFit/>
            <a:scene3d>
              <a:camera prst="orthographicFront"/>
              <a:lightRig rig="threePt" dir="t"/>
            </a:scene3d>
          </a:bodyPr>
          <a:lstStyle/>
          <a:p>
            <a:pPr algn="l"/>
            <a:r>
              <a:rPr lang="zh-CN" altLang="en-US" sz="1600">
                <a:solidFill>
                  <a:srgbClr val="4A5A6F"/>
                </a:solidFill>
                <a:effectLst/>
                <a:latin typeface="微软雅黑" panose="020B0503020204020204" charset="-122"/>
                <a:ea typeface="微软雅黑" panose="020B0503020204020204" charset="-122"/>
              </a:rPr>
              <a:t>品牌和营销</a:t>
            </a:r>
          </a:p>
          <a:p>
            <a:pPr algn="l"/>
            <a:endParaRPr lang="zh-CN" altLang="en-US" sz="1600">
              <a:solidFill>
                <a:srgbClr val="4A5A6F"/>
              </a:solidFill>
              <a:effectLst/>
              <a:latin typeface="微软雅黑" panose="020B0503020204020204" charset="-122"/>
              <a:ea typeface="微软雅黑" panose="020B0503020204020204" charset="-122"/>
            </a:endParaRPr>
          </a:p>
          <a:p>
            <a:pPr algn="l"/>
            <a:r>
              <a:rPr lang="zh-CN" altLang="en-US" sz="1600">
                <a:solidFill>
                  <a:srgbClr val="4A5A6F"/>
                </a:solidFill>
                <a:effectLst/>
                <a:latin typeface="微软雅黑" panose="020B0503020204020204" charset="-122"/>
                <a:ea typeface="微软雅黑" panose="020B0503020204020204" charset="-122"/>
                <a:sym typeface="+mn-ea"/>
              </a:rPr>
              <a:t>产品和研发</a:t>
            </a:r>
          </a:p>
          <a:p>
            <a:pPr algn="l"/>
            <a:endParaRPr lang="zh-CN" altLang="en-US" sz="1600">
              <a:solidFill>
                <a:srgbClr val="4A5A6F"/>
              </a:solidFill>
              <a:effectLst/>
              <a:latin typeface="微软雅黑" panose="020B0503020204020204" charset="-122"/>
              <a:ea typeface="微软雅黑" panose="020B0503020204020204" charset="-122"/>
              <a:sym typeface="+mn-ea"/>
            </a:endParaRPr>
          </a:p>
          <a:p>
            <a:pPr algn="l"/>
            <a:r>
              <a:rPr lang="zh-CN" altLang="en-US" sz="1600">
                <a:solidFill>
                  <a:srgbClr val="4A5A6F"/>
                </a:solidFill>
                <a:effectLst/>
                <a:latin typeface="微软雅黑" panose="020B0503020204020204" charset="-122"/>
                <a:ea typeface="微软雅黑" panose="020B0503020204020204" charset="-122"/>
                <a:sym typeface="+mn-ea"/>
              </a:rPr>
              <a:t>市场拓展</a:t>
            </a:r>
          </a:p>
          <a:p>
            <a:pPr algn="l"/>
            <a:endParaRPr lang="zh-CN" altLang="en-US" sz="1600">
              <a:solidFill>
                <a:srgbClr val="4A5A6F"/>
              </a:solidFill>
              <a:effectLst/>
              <a:latin typeface="微软雅黑" panose="020B0503020204020204" charset="-122"/>
              <a:ea typeface="微软雅黑" panose="020B0503020204020204" charset="-122"/>
              <a:sym typeface="+mn-ea"/>
            </a:endParaRPr>
          </a:p>
          <a:p>
            <a:pPr algn="l"/>
            <a:r>
              <a:rPr lang="zh-CN" altLang="en-US" sz="1600">
                <a:solidFill>
                  <a:srgbClr val="4A5A6F"/>
                </a:solidFill>
                <a:effectLst/>
                <a:latin typeface="微软雅黑" panose="020B0503020204020204" charset="-122"/>
                <a:ea typeface="微软雅黑" panose="020B0503020204020204" charset="-122"/>
                <a:sym typeface="+mn-ea"/>
              </a:rPr>
              <a:t>团队建设</a:t>
            </a:r>
          </a:p>
          <a:p>
            <a:pPr algn="l"/>
            <a:endParaRPr lang="zh-CN" altLang="en-US" sz="1600">
              <a:solidFill>
                <a:srgbClr val="4A5A6F"/>
              </a:solidFill>
              <a:effectLst/>
              <a:latin typeface="微软雅黑" panose="020B0503020204020204" charset="-122"/>
              <a:ea typeface="微软雅黑" panose="020B0503020204020204" charset="-122"/>
              <a:sym typeface="+mn-ea"/>
            </a:endParaRPr>
          </a:p>
        </p:txBody>
      </p:sp>
      <p:graphicFrame>
        <p:nvGraphicFramePr>
          <p:cNvPr id="10" name="图表 9"/>
          <p:cNvGraphicFramePr/>
          <p:nvPr/>
        </p:nvGraphicFramePr>
        <p:xfrm>
          <a:off x="5095875" y="3591560"/>
          <a:ext cx="3321685" cy="2276475"/>
        </p:xfrm>
        <a:graphic>
          <a:graphicData uri="http://schemas.openxmlformats.org/drawingml/2006/chart">
            <c:chart xmlns:c="http://schemas.openxmlformats.org/drawingml/2006/chart" xmlns:r="http://schemas.openxmlformats.org/officeDocument/2006/relationships" r:id="rId3"/>
          </a:graphicData>
        </a:graphic>
      </p:graphicFrame>
      <p:pic>
        <p:nvPicPr>
          <p:cNvPr id="6" name="图片 5">
            <a:extLst>
              <a:ext uri="{FF2B5EF4-FFF2-40B4-BE49-F238E27FC236}">
                <a16:creationId xmlns:a16="http://schemas.microsoft.com/office/drawing/2014/main" id="{77E59AF5-666F-4AFC-97C5-B01D11F019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53850" y="-1270"/>
            <a:ext cx="2138150" cy="68294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3675" r="8038"/>
          <a:stretch>
            <a:fillRect/>
          </a:stretch>
        </p:blipFill>
        <p:spPr>
          <a:xfrm>
            <a:off x="0" y="0"/>
            <a:ext cx="12192000" cy="6858000"/>
          </a:xfrm>
          <a:prstGeom prst="rect">
            <a:avLst/>
          </a:prstGeom>
        </p:spPr>
      </p:pic>
      <p:sp>
        <p:nvSpPr>
          <p:cNvPr id="11" name="矩形 10"/>
          <p:cNvSpPr/>
          <p:nvPr/>
        </p:nvSpPr>
        <p:spPr>
          <a:xfrm>
            <a:off x="1587553" y="4876800"/>
            <a:ext cx="553513" cy="553513"/>
          </a:xfrm>
          <a:prstGeom prst="rect">
            <a:avLst/>
          </a:prstGeom>
          <a:solidFill>
            <a:srgbClr val="F7C65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矩形 11"/>
          <p:cNvSpPr/>
          <p:nvPr/>
        </p:nvSpPr>
        <p:spPr>
          <a:xfrm>
            <a:off x="3148009" y="4876800"/>
            <a:ext cx="553513" cy="553513"/>
          </a:xfrm>
          <a:prstGeom prst="rect">
            <a:avLst/>
          </a:prstGeom>
          <a:solidFill>
            <a:srgbClr val="E0674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矩形 12"/>
          <p:cNvSpPr/>
          <p:nvPr/>
        </p:nvSpPr>
        <p:spPr>
          <a:xfrm>
            <a:off x="4708464" y="4876800"/>
            <a:ext cx="553513" cy="553513"/>
          </a:xfrm>
          <a:prstGeom prst="rect">
            <a:avLst/>
          </a:prstGeom>
          <a:solidFill>
            <a:srgbClr val="4A5A6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矩形 13"/>
          <p:cNvSpPr/>
          <p:nvPr/>
        </p:nvSpPr>
        <p:spPr>
          <a:xfrm>
            <a:off x="1770839" y="5032201"/>
            <a:ext cx="186943" cy="242711"/>
          </a:xfrm>
          <a:custGeom>
            <a:avLst/>
            <a:gdLst>
              <a:gd name="connsiteX0" fmla="*/ 159295 w 459358"/>
              <a:gd name="connsiteY0" fmla="*/ 288060 h 596388"/>
              <a:gd name="connsiteX1" fmla="*/ 298499 w 459358"/>
              <a:gd name="connsiteY1" fmla="*/ 288060 h 596388"/>
              <a:gd name="connsiteX2" fmla="*/ 338681 w 459358"/>
              <a:gd name="connsiteY2" fmla="*/ 316728 h 596388"/>
              <a:gd name="connsiteX3" fmla="*/ 426222 w 459358"/>
              <a:gd name="connsiteY3" fmla="*/ 366897 h 596388"/>
              <a:gd name="connsiteX4" fmla="*/ 457794 w 459358"/>
              <a:gd name="connsiteY4" fmla="*/ 543206 h 596388"/>
              <a:gd name="connsiteX5" fmla="*/ 443443 w 459358"/>
              <a:gd name="connsiteY5" fmla="*/ 558974 h 596388"/>
              <a:gd name="connsiteX6" fmla="*/ 219569 w 459358"/>
              <a:gd name="connsiteY6" fmla="*/ 596242 h 596388"/>
              <a:gd name="connsiteX7" fmla="*/ 11481 w 459358"/>
              <a:gd name="connsiteY7" fmla="*/ 553240 h 596388"/>
              <a:gd name="connsiteX8" fmla="*/ 0 w 459358"/>
              <a:gd name="connsiteY8" fmla="*/ 524572 h 596388"/>
              <a:gd name="connsiteX9" fmla="*/ 38747 w 459358"/>
              <a:gd name="connsiteY9" fmla="*/ 356864 h 596388"/>
              <a:gd name="connsiteX10" fmla="*/ 73189 w 459358"/>
              <a:gd name="connsiteY10" fmla="*/ 333929 h 596388"/>
              <a:gd name="connsiteX11" fmla="*/ 159295 w 459358"/>
              <a:gd name="connsiteY11" fmla="*/ 288060 h 596388"/>
              <a:gd name="connsiteX12" fmla="*/ 225223 w 459358"/>
              <a:gd name="connsiteY12" fmla="*/ 10030 h 596388"/>
              <a:gd name="connsiteX13" fmla="*/ 218047 w 459358"/>
              <a:gd name="connsiteY13" fmla="*/ 21493 h 596388"/>
              <a:gd name="connsiteX14" fmla="*/ 219482 w 459358"/>
              <a:gd name="connsiteY14" fmla="*/ 21493 h 596388"/>
              <a:gd name="connsiteX15" fmla="*/ 225223 w 459358"/>
              <a:gd name="connsiteY15" fmla="*/ 10030 h 596388"/>
              <a:gd name="connsiteX16" fmla="*/ 236703 w 459358"/>
              <a:gd name="connsiteY16" fmla="*/ 0 h 596388"/>
              <a:gd name="connsiteX17" fmla="*/ 226658 w 459358"/>
              <a:gd name="connsiteY17" fmla="*/ 14329 h 596388"/>
              <a:gd name="connsiteX18" fmla="*/ 238138 w 459358"/>
              <a:gd name="connsiteY18" fmla="*/ 4299 h 596388"/>
              <a:gd name="connsiteX19" fmla="*/ 256793 w 459358"/>
              <a:gd name="connsiteY19" fmla="*/ 30090 h 596388"/>
              <a:gd name="connsiteX20" fmla="*/ 253923 w 459358"/>
              <a:gd name="connsiteY20" fmla="*/ 25791 h 596388"/>
              <a:gd name="connsiteX21" fmla="*/ 259663 w 459358"/>
              <a:gd name="connsiteY21" fmla="*/ 32955 h 596388"/>
              <a:gd name="connsiteX22" fmla="*/ 262533 w 459358"/>
              <a:gd name="connsiteY22" fmla="*/ 32955 h 596388"/>
              <a:gd name="connsiteX23" fmla="*/ 258228 w 459358"/>
              <a:gd name="connsiteY23" fmla="*/ 27224 h 596388"/>
              <a:gd name="connsiteX24" fmla="*/ 263968 w 459358"/>
              <a:gd name="connsiteY24" fmla="*/ 32955 h 596388"/>
              <a:gd name="connsiteX25" fmla="*/ 269708 w 459358"/>
              <a:gd name="connsiteY25" fmla="*/ 34388 h 596388"/>
              <a:gd name="connsiteX26" fmla="*/ 268273 w 459358"/>
              <a:gd name="connsiteY26" fmla="*/ 32955 h 596388"/>
              <a:gd name="connsiteX27" fmla="*/ 272578 w 459358"/>
              <a:gd name="connsiteY27" fmla="*/ 35821 h 596388"/>
              <a:gd name="connsiteX28" fmla="*/ 317064 w 459358"/>
              <a:gd name="connsiteY28" fmla="*/ 63045 h 596388"/>
              <a:gd name="connsiteX29" fmla="*/ 327109 w 459358"/>
              <a:gd name="connsiteY29" fmla="*/ 159046 h 596388"/>
              <a:gd name="connsiteX30" fmla="*/ 329979 w 459358"/>
              <a:gd name="connsiteY30" fmla="*/ 190568 h 596388"/>
              <a:gd name="connsiteX31" fmla="*/ 321369 w 459358"/>
              <a:gd name="connsiteY31" fmla="*/ 206329 h 596388"/>
              <a:gd name="connsiteX32" fmla="*/ 228093 w 459358"/>
              <a:gd name="connsiteY32" fmla="*/ 308061 h 596388"/>
              <a:gd name="connsiteX33" fmla="*/ 139121 w 459358"/>
              <a:gd name="connsiteY33" fmla="*/ 206329 h 596388"/>
              <a:gd name="connsiteX34" fmla="*/ 131946 w 459358"/>
              <a:gd name="connsiteY34" fmla="*/ 190568 h 596388"/>
              <a:gd name="connsiteX35" fmla="*/ 136251 w 459358"/>
              <a:gd name="connsiteY35" fmla="*/ 160478 h 596388"/>
              <a:gd name="connsiteX36" fmla="*/ 133381 w 459358"/>
              <a:gd name="connsiteY36" fmla="*/ 84538 h 596388"/>
              <a:gd name="connsiteX37" fmla="*/ 195087 w 459358"/>
              <a:gd name="connsiteY37" fmla="*/ 21493 h 596388"/>
              <a:gd name="connsiteX38" fmla="*/ 203697 w 459358"/>
              <a:gd name="connsiteY38" fmla="*/ 17194 h 596388"/>
              <a:gd name="connsiteX39" fmla="*/ 209437 w 459358"/>
              <a:gd name="connsiteY39" fmla="*/ 11463 h 596388"/>
              <a:gd name="connsiteX40" fmla="*/ 203697 w 459358"/>
              <a:gd name="connsiteY40" fmla="*/ 21493 h 596388"/>
              <a:gd name="connsiteX41" fmla="*/ 209437 w 459358"/>
              <a:gd name="connsiteY41" fmla="*/ 22926 h 596388"/>
              <a:gd name="connsiteX42" fmla="*/ 215177 w 459358"/>
              <a:gd name="connsiteY42" fmla="*/ 15761 h 596388"/>
              <a:gd name="connsiteX43" fmla="*/ 209437 w 459358"/>
              <a:gd name="connsiteY43" fmla="*/ 24358 h 596388"/>
              <a:gd name="connsiteX44" fmla="*/ 212307 w 459358"/>
              <a:gd name="connsiteY44" fmla="*/ 25791 h 596388"/>
              <a:gd name="connsiteX45" fmla="*/ 226658 w 459358"/>
              <a:gd name="connsiteY45" fmla="*/ 8597 h 596388"/>
              <a:gd name="connsiteX46" fmla="*/ 236703 w 459358"/>
              <a:gd name="connsiteY46" fmla="*/ 0 h 596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59358" h="596388">
                <a:moveTo>
                  <a:pt x="159295" y="288060"/>
                </a:moveTo>
                <a:cubicBezTo>
                  <a:pt x="159295" y="288060"/>
                  <a:pt x="219569" y="442868"/>
                  <a:pt x="298499" y="288060"/>
                </a:cubicBezTo>
                <a:cubicBezTo>
                  <a:pt x="298499" y="288060"/>
                  <a:pt x="298499" y="302394"/>
                  <a:pt x="338681" y="316728"/>
                </a:cubicBezTo>
                <a:cubicBezTo>
                  <a:pt x="338681" y="316728"/>
                  <a:pt x="413306" y="339663"/>
                  <a:pt x="426222" y="366897"/>
                </a:cubicBezTo>
                <a:cubicBezTo>
                  <a:pt x="426222" y="366897"/>
                  <a:pt x="467839" y="460069"/>
                  <a:pt x="457794" y="543206"/>
                </a:cubicBezTo>
                <a:cubicBezTo>
                  <a:pt x="457794" y="543206"/>
                  <a:pt x="457794" y="550373"/>
                  <a:pt x="443443" y="558974"/>
                </a:cubicBezTo>
                <a:cubicBezTo>
                  <a:pt x="443443" y="558974"/>
                  <a:pt x="348727" y="599109"/>
                  <a:pt x="219569" y="596242"/>
                </a:cubicBezTo>
                <a:cubicBezTo>
                  <a:pt x="219569" y="596242"/>
                  <a:pt x="91846" y="589075"/>
                  <a:pt x="11481" y="553240"/>
                </a:cubicBezTo>
                <a:cubicBezTo>
                  <a:pt x="11481" y="553240"/>
                  <a:pt x="0" y="550373"/>
                  <a:pt x="0" y="524572"/>
                </a:cubicBezTo>
                <a:cubicBezTo>
                  <a:pt x="0" y="524572"/>
                  <a:pt x="4305" y="408466"/>
                  <a:pt x="38747" y="356864"/>
                </a:cubicBezTo>
                <a:cubicBezTo>
                  <a:pt x="38747" y="356864"/>
                  <a:pt x="48793" y="342530"/>
                  <a:pt x="73189" y="333929"/>
                </a:cubicBezTo>
                <a:cubicBezTo>
                  <a:pt x="73189" y="333929"/>
                  <a:pt x="153555" y="309561"/>
                  <a:pt x="159295" y="288060"/>
                </a:cubicBezTo>
                <a:close/>
                <a:moveTo>
                  <a:pt x="225223" y="10030"/>
                </a:moveTo>
                <a:cubicBezTo>
                  <a:pt x="222352" y="12896"/>
                  <a:pt x="219482" y="17194"/>
                  <a:pt x="218047" y="21493"/>
                </a:cubicBezTo>
                <a:lnTo>
                  <a:pt x="219482" y="21493"/>
                </a:lnTo>
                <a:cubicBezTo>
                  <a:pt x="220917" y="17194"/>
                  <a:pt x="223788" y="12896"/>
                  <a:pt x="225223" y="10030"/>
                </a:cubicBezTo>
                <a:close/>
                <a:moveTo>
                  <a:pt x="236703" y="0"/>
                </a:moveTo>
                <a:cubicBezTo>
                  <a:pt x="230963" y="4299"/>
                  <a:pt x="228093" y="8597"/>
                  <a:pt x="226658" y="14329"/>
                </a:cubicBezTo>
                <a:cubicBezTo>
                  <a:pt x="230963" y="7164"/>
                  <a:pt x="238138" y="4299"/>
                  <a:pt x="238138" y="4299"/>
                </a:cubicBezTo>
                <a:cubicBezTo>
                  <a:pt x="238138" y="15761"/>
                  <a:pt x="251053" y="25791"/>
                  <a:pt x="256793" y="30090"/>
                </a:cubicBezTo>
                <a:cubicBezTo>
                  <a:pt x="255358" y="27224"/>
                  <a:pt x="253923" y="25791"/>
                  <a:pt x="253923" y="25791"/>
                </a:cubicBezTo>
                <a:cubicBezTo>
                  <a:pt x="256793" y="27224"/>
                  <a:pt x="258228" y="30090"/>
                  <a:pt x="259663" y="32955"/>
                </a:cubicBezTo>
                <a:cubicBezTo>
                  <a:pt x="261098" y="32955"/>
                  <a:pt x="261098" y="32955"/>
                  <a:pt x="262533" y="32955"/>
                </a:cubicBezTo>
                <a:cubicBezTo>
                  <a:pt x="259663" y="30090"/>
                  <a:pt x="258228" y="27224"/>
                  <a:pt x="258228" y="27224"/>
                </a:cubicBezTo>
                <a:cubicBezTo>
                  <a:pt x="261098" y="30090"/>
                  <a:pt x="262533" y="31523"/>
                  <a:pt x="263968" y="32955"/>
                </a:cubicBezTo>
                <a:cubicBezTo>
                  <a:pt x="266838" y="34388"/>
                  <a:pt x="268273" y="34388"/>
                  <a:pt x="269708" y="34388"/>
                </a:cubicBezTo>
                <a:cubicBezTo>
                  <a:pt x="268273" y="32955"/>
                  <a:pt x="268273" y="32955"/>
                  <a:pt x="268273" y="32955"/>
                </a:cubicBezTo>
                <a:cubicBezTo>
                  <a:pt x="269708" y="32955"/>
                  <a:pt x="271143" y="34388"/>
                  <a:pt x="272578" y="35821"/>
                </a:cubicBezTo>
                <a:cubicBezTo>
                  <a:pt x="304149" y="44418"/>
                  <a:pt x="317064" y="63045"/>
                  <a:pt x="317064" y="63045"/>
                </a:cubicBezTo>
                <a:cubicBezTo>
                  <a:pt x="345764" y="94568"/>
                  <a:pt x="331414" y="146150"/>
                  <a:pt x="327109" y="159046"/>
                </a:cubicBezTo>
                <a:cubicBezTo>
                  <a:pt x="340024" y="156180"/>
                  <a:pt x="329979" y="190568"/>
                  <a:pt x="329979" y="190568"/>
                </a:cubicBezTo>
                <a:cubicBezTo>
                  <a:pt x="328544" y="200598"/>
                  <a:pt x="324239" y="204897"/>
                  <a:pt x="321369" y="206329"/>
                </a:cubicBezTo>
                <a:cubicBezTo>
                  <a:pt x="315629" y="253613"/>
                  <a:pt x="272578" y="308061"/>
                  <a:pt x="228093" y="308061"/>
                </a:cubicBezTo>
                <a:cubicBezTo>
                  <a:pt x="187912" y="308061"/>
                  <a:pt x="146296" y="256479"/>
                  <a:pt x="139121" y="206329"/>
                </a:cubicBezTo>
                <a:cubicBezTo>
                  <a:pt x="137686" y="204897"/>
                  <a:pt x="133381" y="200598"/>
                  <a:pt x="131946" y="190568"/>
                </a:cubicBezTo>
                <a:cubicBezTo>
                  <a:pt x="131946" y="190568"/>
                  <a:pt x="120466" y="153314"/>
                  <a:pt x="136251" y="160478"/>
                </a:cubicBezTo>
                <a:cubicBezTo>
                  <a:pt x="124771" y="104598"/>
                  <a:pt x="133381" y="84538"/>
                  <a:pt x="133381" y="84538"/>
                </a:cubicBezTo>
                <a:cubicBezTo>
                  <a:pt x="147731" y="42985"/>
                  <a:pt x="195087" y="21493"/>
                  <a:pt x="195087" y="21493"/>
                </a:cubicBezTo>
                <a:cubicBezTo>
                  <a:pt x="205132" y="10030"/>
                  <a:pt x="205132" y="14329"/>
                  <a:pt x="203697" y="17194"/>
                </a:cubicBezTo>
                <a:cubicBezTo>
                  <a:pt x="206567" y="14329"/>
                  <a:pt x="209437" y="11463"/>
                  <a:pt x="209437" y="11463"/>
                </a:cubicBezTo>
                <a:cubicBezTo>
                  <a:pt x="206567" y="14329"/>
                  <a:pt x="205132" y="18627"/>
                  <a:pt x="203697" y="21493"/>
                </a:cubicBezTo>
                <a:lnTo>
                  <a:pt x="209437" y="22926"/>
                </a:lnTo>
                <a:cubicBezTo>
                  <a:pt x="212307" y="18627"/>
                  <a:pt x="215177" y="15761"/>
                  <a:pt x="215177" y="15761"/>
                </a:cubicBezTo>
                <a:cubicBezTo>
                  <a:pt x="212307" y="18627"/>
                  <a:pt x="210872" y="21493"/>
                  <a:pt x="209437" y="24358"/>
                </a:cubicBezTo>
                <a:lnTo>
                  <a:pt x="212307" y="25791"/>
                </a:lnTo>
                <a:cubicBezTo>
                  <a:pt x="215177" y="15761"/>
                  <a:pt x="223788" y="10030"/>
                  <a:pt x="226658" y="8597"/>
                </a:cubicBezTo>
                <a:cubicBezTo>
                  <a:pt x="230963" y="2866"/>
                  <a:pt x="236703" y="0"/>
                  <a:pt x="23670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矩形 23"/>
          <p:cNvSpPr/>
          <p:nvPr/>
        </p:nvSpPr>
        <p:spPr>
          <a:xfrm>
            <a:off x="3329969" y="5032201"/>
            <a:ext cx="189597" cy="242711"/>
          </a:xfrm>
          <a:custGeom>
            <a:avLst/>
            <a:gdLst>
              <a:gd name="connsiteX0" fmla="*/ 11784 w 473070"/>
              <a:gd name="connsiteY0" fmla="*/ 563888 h 605592"/>
              <a:gd name="connsiteX1" fmla="*/ 461073 w 473070"/>
              <a:gd name="connsiteY1" fmla="*/ 563888 h 605592"/>
              <a:gd name="connsiteX2" fmla="*/ 461073 w 473070"/>
              <a:gd name="connsiteY2" fmla="*/ 605592 h 605592"/>
              <a:gd name="connsiteX3" fmla="*/ 11784 w 473070"/>
              <a:gd name="connsiteY3" fmla="*/ 605592 h 605592"/>
              <a:gd name="connsiteX4" fmla="*/ 11784 w 473070"/>
              <a:gd name="connsiteY4" fmla="*/ 500661 h 605592"/>
              <a:gd name="connsiteX5" fmla="*/ 461073 w 473070"/>
              <a:gd name="connsiteY5" fmla="*/ 500661 h 605592"/>
              <a:gd name="connsiteX6" fmla="*/ 461073 w 473070"/>
              <a:gd name="connsiteY6" fmla="*/ 542506 h 605592"/>
              <a:gd name="connsiteX7" fmla="*/ 11784 w 473070"/>
              <a:gd name="connsiteY7" fmla="*/ 542506 h 605592"/>
              <a:gd name="connsiteX8" fmla="*/ 365246 w 473070"/>
              <a:gd name="connsiteY8" fmla="*/ 196807 h 605592"/>
              <a:gd name="connsiteX9" fmla="*/ 407162 w 473070"/>
              <a:gd name="connsiteY9" fmla="*/ 196807 h 605592"/>
              <a:gd name="connsiteX10" fmla="*/ 407162 w 473070"/>
              <a:gd name="connsiteY10" fmla="*/ 467496 h 605592"/>
              <a:gd name="connsiteX11" fmla="*/ 365246 w 473070"/>
              <a:gd name="connsiteY11" fmla="*/ 467496 h 605592"/>
              <a:gd name="connsiteX12" fmla="*/ 215507 w 473070"/>
              <a:gd name="connsiteY12" fmla="*/ 196807 h 605592"/>
              <a:gd name="connsiteX13" fmla="*/ 257352 w 473070"/>
              <a:gd name="connsiteY13" fmla="*/ 196807 h 605592"/>
              <a:gd name="connsiteX14" fmla="*/ 257352 w 473070"/>
              <a:gd name="connsiteY14" fmla="*/ 467496 h 605592"/>
              <a:gd name="connsiteX15" fmla="*/ 215507 w 473070"/>
              <a:gd name="connsiteY15" fmla="*/ 467496 h 605592"/>
              <a:gd name="connsiteX16" fmla="*/ 65767 w 473070"/>
              <a:gd name="connsiteY16" fmla="*/ 196807 h 605592"/>
              <a:gd name="connsiteX17" fmla="*/ 107612 w 473070"/>
              <a:gd name="connsiteY17" fmla="*/ 196807 h 605592"/>
              <a:gd name="connsiteX18" fmla="*/ 107612 w 473070"/>
              <a:gd name="connsiteY18" fmla="*/ 467496 h 605592"/>
              <a:gd name="connsiteX19" fmla="*/ 65767 w 473070"/>
              <a:gd name="connsiteY19" fmla="*/ 467496 h 605592"/>
              <a:gd name="connsiteX20" fmla="*/ 236581 w 473070"/>
              <a:gd name="connsiteY20" fmla="*/ 0 h 605592"/>
              <a:gd name="connsiteX21" fmla="*/ 473070 w 473070"/>
              <a:gd name="connsiteY21" fmla="*/ 164833 h 605592"/>
              <a:gd name="connsiteX22" fmla="*/ 449115 w 473070"/>
              <a:gd name="connsiteY22" fmla="*/ 199135 h 605592"/>
              <a:gd name="connsiteX23" fmla="*/ 236303 w 473070"/>
              <a:gd name="connsiteY23" fmla="*/ 50711 h 605592"/>
              <a:gd name="connsiteX24" fmla="*/ 23491 w 473070"/>
              <a:gd name="connsiteY24" fmla="*/ 194963 h 605592"/>
              <a:gd name="connsiteX25" fmla="*/ 0 w 473070"/>
              <a:gd name="connsiteY25" fmla="*/ 160383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3070" h="605592">
                <a:moveTo>
                  <a:pt x="11784" y="563888"/>
                </a:moveTo>
                <a:lnTo>
                  <a:pt x="461073" y="563888"/>
                </a:lnTo>
                <a:lnTo>
                  <a:pt x="461073" y="605592"/>
                </a:lnTo>
                <a:lnTo>
                  <a:pt x="11784" y="605592"/>
                </a:lnTo>
                <a:close/>
                <a:moveTo>
                  <a:pt x="11784" y="500661"/>
                </a:moveTo>
                <a:lnTo>
                  <a:pt x="461073" y="500661"/>
                </a:lnTo>
                <a:lnTo>
                  <a:pt x="461073" y="542506"/>
                </a:lnTo>
                <a:lnTo>
                  <a:pt x="11784" y="542506"/>
                </a:lnTo>
                <a:close/>
                <a:moveTo>
                  <a:pt x="365246" y="196807"/>
                </a:moveTo>
                <a:lnTo>
                  <a:pt x="407162" y="196807"/>
                </a:lnTo>
                <a:lnTo>
                  <a:pt x="407162" y="467496"/>
                </a:lnTo>
                <a:lnTo>
                  <a:pt x="365246" y="467496"/>
                </a:lnTo>
                <a:close/>
                <a:moveTo>
                  <a:pt x="215507" y="196807"/>
                </a:moveTo>
                <a:lnTo>
                  <a:pt x="257352" y="196807"/>
                </a:lnTo>
                <a:lnTo>
                  <a:pt x="257352" y="467496"/>
                </a:lnTo>
                <a:lnTo>
                  <a:pt x="215507" y="467496"/>
                </a:lnTo>
                <a:close/>
                <a:moveTo>
                  <a:pt x="65767" y="196807"/>
                </a:moveTo>
                <a:lnTo>
                  <a:pt x="107612" y="196807"/>
                </a:lnTo>
                <a:lnTo>
                  <a:pt x="107612" y="467496"/>
                </a:lnTo>
                <a:lnTo>
                  <a:pt x="65767" y="467496"/>
                </a:lnTo>
                <a:close/>
                <a:moveTo>
                  <a:pt x="236581" y="0"/>
                </a:moveTo>
                <a:lnTo>
                  <a:pt x="473070" y="164833"/>
                </a:lnTo>
                <a:lnTo>
                  <a:pt x="449115" y="199135"/>
                </a:lnTo>
                <a:lnTo>
                  <a:pt x="236303" y="50711"/>
                </a:lnTo>
                <a:lnTo>
                  <a:pt x="23491" y="194963"/>
                </a:lnTo>
                <a:lnTo>
                  <a:pt x="0" y="16038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矩形 35"/>
          <p:cNvSpPr/>
          <p:nvPr/>
        </p:nvSpPr>
        <p:spPr>
          <a:xfrm>
            <a:off x="4863869" y="5032384"/>
            <a:ext cx="242711" cy="242344"/>
          </a:xfrm>
          <a:custGeom>
            <a:avLst/>
            <a:gdLst>
              <a:gd name="connsiteX0" fmla="*/ 303775 w 607639"/>
              <a:gd name="connsiteY0" fmla="*/ 525007 h 606722"/>
              <a:gd name="connsiteX1" fmla="*/ 315710 w 607639"/>
              <a:gd name="connsiteY1" fmla="*/ 536902 h 606722"/>
              <a:gd name="connsiteX2" fmla="*/ 315710 w 607639"/>
              <a:gd name="connsiteY2" fmla="*/ 552347 h 606722"/>
              <a:gd name="connsiteX3" fmla="*/ 303775 w 607639"/>
              <a:gd name="connsiteY3" fmla="*/ 564241 h 606722"/>
              <a:gd name="connsiteX4" fmla="*/ 291929 w 607639"/>
              <a:gd name="connsiteY4" fmla="*/ 552347 h 606722"/>
              <a:gd name="connsiteX5" fmla="*/ 291929 w 607639"/>
              <a:gd name="connsiteY5" fmla="*/ 536902 h 606722"/>
              <a:gd name="connsiteX6" fmla="*/ 303775 w 607639"/>
              <a:gd name="connsiteY6" fmla="*/ 525007 h 606722"/>
              <a:gd name="connsiteX7" fmla="*/ 429885 w 607639"/>
              <a:gd name="connsiteY7" fmla="*/ 509483 h 606722"/>
              <a:gd name="connsiteX8" fmla="*/ 441811 w 607639"/>
              <a:gd name="connsiteY8" fmla="*/ 521409 h 606722"/>
              <a:gd name="connsiteX9" fmla="*/ 429885 w 607639"/>
              <a:gd name="connsiteY9" fmla="*/ 533335 h 606722"/>
              <a:gd name="connsiteX10" fmla="*/ 417959 w 607639"/>
              <a:gd name="connsiteY10" fmla="*/ 521409 h 606722"/>
              <a:gd name="connsiteX11" fmla="*/ 429885 w 607639"/>
              <a:gd name="connsiteY11" fmla="*/ 509483 h 606722"/>
              <a:gd name="connsiteX12" fmla="*/ 177720 w 607639"/>
              <a:gd name="connsiteY12" fmla="*/ 509483 h 606722"/>
              <a:gd name="connsiteX13" fmla="*/ 189611 w 607639"/>
              <a:gd name="connsiteY13" fmla="*/ 521409 h 606722"/>
              <a:gd name="connsiteX14" fmla="*/ 177720 w 607639"/>
              <a:gd name="connsiteY14" fmla="*/ 533335 h 606722"/>
              <a:gd name="connsiteX15" fmla="*/ 165829 w 607639"/>
              <a:gd name="connsiteY15" fmla="*/ 521409 h 606722"/>
              <a:gd name="connsiteX16" fmla="*/ 177720 w 607639"/>
              <a:gd name="connsiteY16" fmla="*/ 509483 h 606722"/>
              <a:gd name="connsiteX17" fmla="*/ 522185 w 607639"/>
              <a:gd name="connsiteY17" fmla="*/ 417324 h 606722"/>
              <a:gd name="connsiteX18" fmla="*/ 534111 w 607639"/>
              <a:gd name="connsiteY18" fmla="*/ 429250 h 606722"/>
              <a:gd name="connsiteX19" fmla="*/ 522185 w 607639"/>
              <a:gd name="connsiteY19" fmla="*/ 441176 h 606722"/>
              <a:gd name="connsiteX20" fmla="*/ 510259 w 607639"/>
              <a:gd name="connsiteY20" fmla="*/ 429250 h 606722"/>
              <a:gd name="connsiteX21" fmla="*/ 522185 w 607639"/>
              <a:gd name="connsiteY21" fmla="*/ 417324 h 606722"/>
              <a:gd name="connsiteX22" fmla="*/ 85420 w 607639"/>
              <a:gd name="connsiteY22" fmla="*/ 417324 h 606722"/>
              <a:gd name="connsiteX23" fmla="*/ 97311 w 607639"/>
              <a:gd name="connsiteY23" fmla="*/ 429250 h 606722"/>
              <a:gd name="connsiteX24" fmla="*/ 85420 w 607639"/>
              <a:gd name="connsiteY24" fmla="*/ 441176 h 606722"/>
              <a:gd name="connsiteX25" fmla="*/ 73529 w 607639"/>
              <a:gd name="connsiteY25" fmla="*/ 429250 h 606722"/>
              <a:gd name="connsiteX26" fmla="*/ 85420 w 607639"/>
              <a:gd name="connsiteY26" fmla="*/ 417324 h 606722"/>
              <a:gd name="connsiteX27" fmla="*/ 537643 w 607639"/>
              <a:gd name="connsiteY27" fmla="*/ 291506 h 606722"/>
              <a:gd name="connsiteX28" fmla="*/ 555628 w 607639"/>
              <a:gd name="connsiteY28" fmla="*/ 291506 h 606722"/>
              <a:gd name="connsiteX29" fmla="*/ 567558 w 607639"/>
              <a:gd name="connsiteY29" fmla="*/ 303316 h 606722"/>
              <a:gd name="connsiteX30" fmla="*/ 555628 w 607639"/>
              <a:gd name="connsiteY30" fmla="*/ 315216 h 606722"/>
              <a:gd name="connsiteX31" fmla="*/ 537643 w 607639"/>
              <a:gd name="connsiteY31" fmla="*/ 315216 h 606722"/>
              <a:gd name="connsiteX32" fmla="*/ 525713 w 607639"/>
              <a:gd name="connsiteY32" fmla="*/ 303316 h 606722"/>
              <a:gd name="connsiteX33" fmla="*/ 537643 w 607639"/>
              <a:gd name="connsiteY33" fmla="*/ 291506 h 606722"/>
              <a:gd name="connsiteX34" fmla="*/ 51991 w 607639"/>
              <a:gd name="connsiteY34" fmla="*/ 291506 h 606722"/>
              <a:gd name="connsiteX35" fmla="*/ 69946 w 607639"/>
              <a:gd name="connsiteY35" fmla="*/ 291506 h 606722"/>
              <a:gd name="connsiteX36" fmla="*/ 81856 w 607639"/>
              <a:gd name="connsiteY36" fmla="*/ 303316 h 606722"/>
              <a:gd name="connsiteX37" fmla="*/ 69946 w 607639"/>
              <a:gd name="connsiteY37" fmla="*/ 315216 h 606722"/>
              <a:gd name="connsiteX38" fmla="*/ 51991 w 607639"/>
              <a:gd name="connsiteY38" fmla="*/ 315216 h 606722"/>
              <a:gd name="connsiteX39" fmla="*/ 40081 w 607639"/>
              <a:gd name="connsiteY39" fmla="*/ 303316 h 606722"/>
              <a:gd name="connsiteX40" fmla="*/ 51991 w 607639"/>
              <a:gd name="connsiteY40" fmla="*/ 291506 h 606722"/>
              <a:gd name="connsiteX41" fmla="*/ 412608 w 607639"/>
              <a:gd name="connsiteY41" fmla="*/ 222096 h 606722"/>
              <a:gd name="connsiteX42" fmla="*/ 345491 w 607639"/>
              <a:gd name="connsiteY42" fmla="*/ 334245 h 606722"/>
              <a:gd name="connsiteX43" fmla="*/ 412608 w 607639"/>
              <a:gd name="connsiteY43" fmla="*/ 334245 h 606722"/>
              <a:gd name="connsiteX44" fmla="*/ 427651 w 607639"/>
              <a:gd name="connsiteY44" fmla="*/ 167533 h 606722"/>
              <a:gd name="connsiteX45" fmla="*/ 436375 w 607639"/>
              <a:gd name="connsiteY45" fmla="*/ 178996 h 606722"/>
              <a:gd name="connsiteX46" fmla="*/ 436375 w 607639"/>
              <a:gd name="connsiteY46" fmla="*/ 334245 h 606722"/>
              <a:gd name="connsiteX47" fmla="*/ 469399 w 607639"/>
              <a:gd name="connsiteY47" fmla="*/ 334245 h 606722"/>
              <a:gd name="connsiteX48" fmla="*/ 481327 w 607639"/>
              <a:gd name="connsiteY48" fmla="*/ 346153 h 606722"/>
              <a:gd name="connsiteX49" fmla="*/ 469399 w 607639"/>
              <a:gd name="connsiteY49" fmla="*/ 357973 h 606722"/>
              <a:gd name="connsiteX50" fmla="*/ 436375 w 607639"/>
              <a:gd name="connsiteY50" fmla="*/ 357973 h 606722"/>
              <a:gd name="connsiteX51" fmla="*/ 436375 w 607639"/>
              <a:gd name="connsiteY51" fmla="*/ 427733 h 606722"/>
              <a:gd name="connsiteX52" fmla="*/ 424536 w 607639"/>
              <a:gd name="connsiteY52" fmla="*/ 439552 h 606722"/>
              <a:gd name="connsiteX53" fmla="*/ 412608 w 607639"/>
              <a:gd name="connsiteY53" fmla="*/ 427733 h 606722"/>
              <a:gd name="connsiteX54" fmla="*/ 412608 w 607639"/>
              <a:gd name="connsiteY54" fmla="*/ 357973 h 606722"/>
              <a:gd name="connsiteX55" fmla="*/ 324573 w 607639"/>
              <a:gd name="connsiteY55" fmla="*/ 357973 h 606722"/>
              <a:gd name="connsiteX56" fmla="*/ 314158 w 607639"/>
              <a:gd name="connsiteY56" fmla="*/ 352019 h 606722"/>
              <a:gd name="connsiteX57" fmla="*/ 314336 w 607639"/>
              <a:gd name="connsiteY57" fmla="*/ 340022 h 606722"/>
              <a:gd name="connsiteX58" fmla="*/ 414299 w 607639"/>
              <a:gd name="connsiteY58" fmla="*/ 172953 h 606722"/>
              <a:gd name="connsiteX59" fmla="*/ 427651 w 607639"/>
              <a:gd name="connsiteY59" fmla="*/ 167533 h 606722"/>
              <a:gd name="connsiteX60" fmla="*/ 216270 w 607639"/>
              <a:gd name="connsiteY60" fmla="*/ 167099 h 606722"/>
              <a:gd name="connsiteX61" fmla="*/ 290518 w 607639"/>
              <a:gd name="connsiteY61" fmla="*/ 241210 h 606722"/>
              <a:gd name="connsiteX62" fmla="*/ 242978 w 607639"/>
              <a:gd name="connsiteY62" fmla="*/ 355754 h 606722"/>
              <a:gd name="connsiteX63" fmla="*/ 182707 w 607639"/>
              <a:gd name="connsiteY63" fmla="*/ 415825 h 606722"/>
              <a:gd name="connsiteX64" fmla="*/ 278588 w 607639"/>
              <a:gd name="connsiteY64" fmla="*/ 415825 h 606722"/>
              <a:gd name="connsiteX65" fmla="*/ 290518 w 607639"/>
              <a:gd name="connsiteY65" fmla="*/ 427734 h 606722"/>
              <a:gd name="connsiteX66" fmla="*/ 278588 w 607639"/>
              <a:gd name="connsiteY66" fmla="*/ 439552 h 606722"/>
              <a:gd name="connsiteX67" fmla="*/ 154040 w 607639"/>
              <a:gd name="connsiteY67" fmla="*/ 439552 h 606722"/>
              <a:gd name="connsiteX68" fmla="*/ 143001 w 607639"/>
              <a:gd name="connsiteY68" fmla="*/ 432265 h 606722"/>
              <a:gd name="connsiteX69" fmla="*/ 145582 w 607639"/>
              <a:gd name="connsiteY69" fmla="*/ 419292 h 606722"/>
              <a:gd name="connsiteX70" fmla="*/ 226152 w 607639"/>
              <a:gd name="connsiteY70" fmla="*/ 338959 h 606722"/>
              <a:gd name="connsiteX71" fmla="*/ 266659 w 607639"/>
              <a:gd name="connsiteY71" fmla="*/ 241210 h 606722"/>
              <a:gd name="connsiteX72" fmla="*/ 216270 w 607639"/>
              <a:gd name="connsiteY72" fmla="*/ 190914 h 606722"/>
              <a:gd name="connsiteX73" fmla="*/ 165880 w 607639"/>
              <a:gd name="connsiteY73" fmla="*/ 241210 h 606722"/>
              <a:gd name="connsiteX74" fmla="*/ 154040 w 607639"/>
              <a:gd name="connsiteY74" fmla="*/ 253029 h 606722"/>
              <a:gd name="connsiteX75" fmla="*/ 142110 w 607639"/>
              <a:gd name="connsiteY75" fmla="*/ 241210 h 606722"/>
              <a:gd name="connsiteX76" fmla="*/ 216270 w 607639"/>
              <a:gd name="connsiteY76" fmla="*/ 167099 h 606722"/>
              <a:gd name="connsiteX77" fmla="*/ 522185 w 607639"/>
              <a:gd name="connsiteY77" fmla="*/ 165547 h 606722"/>
              <a:gd name="connsiteX78" fmla="*/ 534111 w 607639"/>
              <a:gd name="connsiteY78" fmla="*/ 177438 h 606722"/>
              <a:gd name="connsiteX79" fmla="*/ 522185 w 607639"/>
              <a:gd name="connsiteY79" fmla="*/ 189329 h 606722"/>
              <a:gd name="connsiteX80" fmla="*/ 510259 w 607639"/>
              <a:gd name="connsiteY80" fmla="*/ 177438 h 606722"/>
              <a:gd name="connsiteX81" fmla="*/ 522185 w 607639"/>
              <a:gd name="connsiteY81" fmla="*/ 165547 h 606722"/>
              <a:gd name="connsiteX82" fmla="*/ 85420 w 607639"/>
              <a:gd name="connsiteY82" fmla="*/ 165547 h 606722"/>
              <a:gd name="connsiteX83" fmla="*/ 97311 w 607639"/>
              <a:gd name="connsiteY83" fmla="*/ 177438 h 606722"/>
              <a:gd name="connsiteX84" fmla="*/ 85420 w 607639"/>
              <a:gd name="connsiteY84" fmla="*/ 189329 h 606722"/>
              <a:gd name="connsiteX85" fmla="*/ 73529 w 607639"/>
              <a:gd name="connsiteY85" fmla="*/ 177438 h 606722"/>
              <a:gd name="connsiteX86" fmla="*/ 85420 w 607639"/>
              <a:gd name="connsiteY86" fmla="*/ 165547 h 606722"/>
              <a:gd name="connsiteX87" fmla="*/ 429885 w 607639"/>
              <a:gd name="connsiteY87" fmla="*/ 73388 h 606722"/>
              <a:gd name="connsiteX88" fmla="*/ 441811 w 607639"/>
              <a:gd name="connsiteY88" fmla="*/ 85279 h 606722"/>
              <a:gd name="connsiteX89" fmla="*/ 429885 w 607639"/>
              <a:gd name="connsiteY89" fmla="*/ 97170 h 606722"/>
              <a:gd name="connsiteX90" fmla="*/ 417959 w 607639"/>
              <a:gd name="connsiteY90" fmla="*/ 85279 h 606722"/>
              <a:gd name="connsiteX91" fmla="*/ 429885 w 607639"/>
              <a:gd name="connsiteY91" fmla="*/ 73388 h 606722"/>
              <a:gd name="connsiteX92" fmla="*/ 177720 w 607639"/>
              <a:gd name="connsiteY92" fmla="*/ 73388 h 606722"/>
              <a:gd name="connsiteX93" fmla="*/ 189611 w 607639"/>
              <a:gd name="connsiteY93" fmla="*/ 85279 h 606722"/>
              <a:gd name="connsiteX94" fmla="*/ 177720 w 607639"/>
              <a:gd name="connsiteY94" fmla="*/ 97170 h 606722"/>
              <a:gd name="connsiteX95" fmla="*/ 165829 w 607639"/>
              <a:gd name="connsiteY95" fmla="*/ 85279 h 606722"/>
              <a:gd name="connsiteX96" fmla="*/ 177720 w 607639"/>
              <a:gd name="connsiteY96" fmla="*/ 73388 h 606722"/>
              <a:gd name="connsiteX97" fmla="*/ 303775 w 607639"/>
              <a:gd name="connsiteY97" fmla="*/ 42480 h 606722"/>
              <a:gd name="connsiteX98" fmla="*/ 315710 w 607639"/>
              <a:gd name="connsiteY98" fmla="*/ 54396 h 606722"/>
              <a:gd name="connsiteX99" fmla="*/ 315710 w 607639"/>
              <a:gd name="connsiteY99" fmla="*/ 69869 h 606722"/>
              <a:gd name="connsiteX100" fmla="*/ 303775 w 607639"/>
              <a:gd name="connsiteY100" fmla="*/ 81785 h 606722"/>
              <a:gd name="connsiteX101" fmla="*/ 291929 w 607639"/>
              <a:gd name="connsiteY101" fmla="*/ 69869 h 606722"/>
              <a:gd name="connsiteX102" fmla="*/ 291929 w 607639"/>
              <a:gd name="connsiteY102" fmla="*/ 54396 h 606722"/>
              <a:gd name="connsiteX103" fmla="*/ 303775 w 607639"/>
              <a:gd name="connsiteY103" fmla="*/ 42480 h 606722"/>
              <a:gd name="connsiteX104" fmla="*/ 303775 w 607639"/>
              <a:gd name="connsiteY104" fmla="*/ 0 h 606722"/>
              <a:gd name="connsiteX105" fmla="*/ 537058 w 607639"/>
              <a:gd name="connsiteY105" fmla="*/ 108956 h 606722"/>
              <a:gd name="connsiteX106" fmla="*/ 537058 w 607639"/>
              <a:gd name="connsiteY106" fmla="*/ 93048 h 606722"/>
              <a:gd name="connsiteX107" fmla="*/ 548895 w 607639"/>
              <a:gd name="connsiteY107" fmla="*/ 81139 h 606722"/>
              <a:gd name="connsiteX108" fmla="*/ 560822 w 607639"/>
              <a:gd name="connsiteY108" fmla="*/ 93048 h 606722"/>
              <a:gd name="connsiteX109" fmla="*/ 560822 w 607639"/>
              <a:gd name="connsiteY109" fmla="*/ 138994 h 606722"/>
              <a:gd name="connsiteX110" fmla="*/ 548895 w 607639"/>
              <a:gd name="connsiteY110" fmla="*/ 150903 h 606722"/>
              <a:gd name="connsiteX111" fmla="*/ 502880 w 607639"/>
              <a:gd name="connsiteY111" fmla="*/ 150903 h 606722"/>
              <a:gd name="connsiteX112" fmla="*/ 490953 w 607639"/>
              <a:gd name="connsiteY112" fmla="*/ 138994 h 606722"/>
              <a:gd name="connsiteX113" fmla="*/ 502880 w 607639"/>
              <a:gd name="connsiteY113" fmla="*/ 127174 h 606722"/>
              <a:gd name="connsiteX114" fmla="*/ 521126 w 607639"/>
              <a:gd name="connsiteY114" fmla="*/ 127174 h 606722"/>
              <a:gd name="connsiteX115" fmla="*/ 303775 w 607639"/>
              <a:gd name="connsiteY115" fmla="*/ 23728 h 606722"/>
              <a:gd name="connsiteX116" fmla="*/ 23764 w 607639"/>
              <a:gd name="connsiteY116" fmla="*/ 303316 h 606722"/>
              <a:gd name="connsiteX117" fmla="*/ 303775 w 607639"/>
              <a:gd name="connsiteY117" fmla="*/ 582905 h 606722"/>
              <a:gd name="connsiteX118" fmla="*/ 583786 w 607639"/>
              <a:gd name="connsiteY118" fmla="*/ 303316 h 606722"/>
              <a:gd name="connsiteX119" fmla="*/ 573906 w 607639"/>
              <a:gd name="connsiteY119" fmla="*/ 229376 h 606722"/>
              <a:gd name="connsiteX120" fmla="*/ 582273 w 607639"/>
              <a:gd name="connsiteY120" fmla="*/ 214801 h 606722"/>
              <a:gd name="connsiteX121" fmla="*/ 596869 w 607639"/>
              <a:gd name="connsiteY121" fmla="*/ 223066 h 606722"/>
              <a:gd name="connsiteX122" fmla="*/ 607639 w 607639"/>
              <a:gd name="connsiteY122" fmla="*/ 303316 h 606722"/>
              <a:gd name="connsiteX123" fmla="*/ 303775 w 607639"/>
              <a:gd name="connsiteY123" fmla="*/ 606722 h 606722"/>
              <a:gd name="connsiteX124" fmla="*/ 0 w 607639"/>
              <a:gd name="connsiteY124" fmla="*/ 303316 h 606722"/>
              <a:gd name="connsiteX125" fmla="*/ 303775 w 607639"/>
              <a:gd name="connsiteY125"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607639" h="606722">
                <a:moveTo>
                  <a:pt x="303775" y="525007"/>
                </a:moveTo>
                <a:cubicBezTo>
                  <a:pt x="310366" y="525007"/>
                  <a:pt x="315710" y="530333"/>
                  <a:pt x="315710" y="536902"/>
                </a:cubicBezTo>
                <a:lnTo>
                  <a:pt x="315710" y="552347"/>
                </a:lnTo>
                <a:cubicBezTo>
                  <a:pt x="315710" y="558915"/>
                  <a:pt x="310366" y="564241"/>
                  <a:pt x="303775" y="564241"/>
                </a:cubicBezTo>
                <a:cubicBezTo>
                  <a:pt x="297184" y="564241"/>
                  <a:pt x="291929" y="558915"/>
                  <a:pt x="291929" y="552347"/>
                </a:cubicBezTo>
                <a:lnTo>
                  <a:pt x="291929" y="536902"/>
                </a:lnTo>
                <a:cubicBezTo>
                  <a:pt x="291929" y="530333"/>
                  <a:pt x="297184" y="525007"/>
                  <a:pt x="303775" y="525007"/>
                </a:cubicBezTo>
                <a:close/>
                <a:moveTo>
                  <a:pt x="429885" y="509483"/>
                </a:moveTo>
                <a:cubicBezTo>
                  <a:pt x="436472" y="509483"/>
                  <a:pt x="441811" y="514822"/>
                  <a:pt x="441811" y="521409"/>
                </a:cubicBezTo>
                <a:cubicBezTo>
                  <a:pt x="441811" y="527996"/>
                  <a:pt x="436472" y="533335"/>
                  <a:pt x="429885" y="533335"/>
                </a:cubicBezTo>
                <a:cubicBezTo>
                  <a:pt x="423298" y="533335"/>
                  <a:pt x="417959" y="527996"/>
                  <a:pt x="417959" y="521409"/>
                </a:cubicBezTo>
                <a:cubicBezTo>
                  <a:pt x="417959" y="514822"/>
                  <a:pt x="423298" y="509483"/>
                  <a:pt x="429885" y="509483"/>
                </a:cubicBezTo>
                <a:close/>
                <a:moveTo>
                  <a:pt x="177720" y="509483"/>
                </a:moveTo>
                <a:cubicBezTo>
                  <a:pt x="184287" y="509483"/>
                  <a:pt x="189611" y="514822"/>
                  <a:pt x="189611" y="521409"/>
                </a:cubicBezTo>
                <a:cubicBezTo>
                  <a:pt x="189611" y="527996"/>
                  <a:pt x="184287" y="533335"/>
                  <a:pt x="177720" y="533335"/>
                </a:cubicBezTo>
                <a:cubicBezTo>
                  <a:pt x="171153" y="533335"/>
                  <a:pt x="165829" y="527996"/>
                  <a:pt x="165829" y="521409"/>
                </a:cubicBezTo>
                <a:cubicBezTo>
                  <a:pt x="165829" y="514822"/>
                  <a:pt x="171153" y="509483"/>
                  <a:pt x="177720" y="509483"/>
                </a:cubicBezTo>
                <a:close/>
                <a:moveTo>
                  <a:pt x="522185" y="417324"/>
                </a:moveTo>
                <a:cubicBezTo>
                  <a:pt x="528772" y="417324"/>
                  <a:pt x="534111" y="422663"/>
                  <a:pt x="534111" y="429250"/>
                </a:cubicBezTo>
                <a:cubicBezTo>
                  <a:pt x="534111" y="435837"/>
                  <a:pt x="528772" y="441176"/>
                  <a:pt x="522185" y="441176"/>
                </a:cubicBezTo>
                <a:cubicBezTo>
                  <a:pt x="515598" y="441176"/>
                  <a:pt x="510259" y="435837"/>
                  <a:pt x="510259" y="429250"/>
                </a:cubicBezTo>
                <a:cubicBezTo>
                  <a:pt x="510259" y="422663"/>
                  <a:pt x="515598" y="417324"/>
                  <a:pt x="522185" y="417324"/>
                </a:cubicBezTo>
                <a:close/>
                <a:moveTo>
                  <a:pt x="85420" y="417324"/>
                </a:moveTo>
                <a:cubicBezTo>
                  <a:pt x="91987" y="417324"/>
                  <a:pt x="97311" y="422663"/>
                  <a:pt x="97311" y="429250"/>
                </a:cubicBezTo>
                <a:cubicBezTo>
                  <a:pt x="97311" y="435837"/>
                  <a:pt x="91987" y="441176"/>
                  <a:pt x="85420" y="441176"/>
                </a:cubicBezTo>
                <a:cubicBezTo>
                  <a:pt x="78853" y="441176"/>
                  <a:pt x="73529" y="435837"/>
                  <a:pt x="73529" y="429250"/>
                </a:cubicBezTo>
                <a:cubicBezTo>
                  <a:pt x="73529" y="422663"/>
                  <a:pt x="78853" y="417324"/>
                  <a:pt x="85420" y="417324"/>
                </a:cubicBezTo>
                <a:close/>
                <a:moveTo>
                  <a:pt x="537643" y="291506"/>
                </a:moveTo>
                <a:lnTo>
                  <a:pt x="555628" y="291506"/>
                </a:lnTo>
                <a:cubicBezTo>
                  <a:pt x="562216" y="291506"/>
                  <a:pt x="567558" y="296745"/>
                  <a:pt x="567558" y="303316"/>
                </a:cubicBezTo>
                <a:cubicBezTo>
                  <a:pt x="567558" y="309888"/>
                  <a:pt x="562216" y="315216"/>
                  <a:pt x="555628" y="315216"/>
                </a:cubicBezTo>
                <a:lnTo>
                  <a:pt x="537643" y="315216"/>
                </a:lnTo>
                <a:cubicBezTo>
                  <a:pt x="531055" y="315216"/>
                  <a:pt x="525713" y="309888"/>
                  <a:pt x="525713" y="303316"/>
                </a:cubicBezTo>
                <a:cubicBezTo>
                  <a:pt x="525713" y="296745"/>
                  <a:pt x="531055" y="291506"/>
                  <a:pt x="537643" y="291506"/>
                </a:cubicBezTo>
                <a:close/>
                <a:moveTo>
                  <a:pt x="51991" y="291506"/>
                </a:moveTo>
                <a:lnTo>
                  <a:pt x="69946" y="291506"/>
                </a:lnTo>
                <a:cubicBezTo>
                  <a:pt x="76523" y="291506"/>
                  <a:pt x="81856" y="296745"/>
                  <a:pt x="81856" y="303316"/>
                </a:cubicBezTo>
                <a:cubicBezTo>
                  <a:pt x="81856" y="309888"/>
                  <a:pt x="76523" y="315216"/>
                  <a:pt x="69946" y="315216"/>
                </a:cubicBezTo>
                <a:lnTo>
                  <a:pt x="51991" y="315216"/>
                </a:lnTo>
                <a:cubicBezTo>
                  <a:pt x="45414" y="315216"/>
                  <a:pt x="40081" y="309888"/>
                  <a:pt x="40081" y="303316"/>
                </a:cubicBezTo>
                <a:cubicBezTo>
                  <a:pt x="40081" y="296745"/>
                  <a:pt x="45414" y="291506"/>
                  <a:pt x="51991" y="291506"/>
                </a:cubicBezTo>
                <a:close/>
                <a:moveTo>
                  <a:pt x="412608" y="222096"/>
                </a:moveTo>
                <a:lnTo>
                  <a:pt x="345491" y="334245"/>
                </a:lnTo>
                <a:lnTo>
                  <a:pt x="412608" y="334245"/>
                </a:lnTo>
                <a:close/>
                <a:moveTo>
                  <a:pt x="427651" y="167533"/>
                </a:moveTo>
                <a:cubicBezTo>
                  <a:pt x="432814" y="168954"/>
                  <a:pt x="436375" y="173664"/>
                  <a:pt x="436375" y="178996"/>
                </a:cubicBezTo>
                <a:lnTo>
                  <a:pt x="436375" y="334245"/>
                </a:lnTo>
                <a:lnTo>
                  <a:pt x="469399" y="334245"/>
                </a:lnTo>
                <a:cubicBezTo>
                  <a:pt x="475986" y="334245"/>
                  <a:pt x="481327" y="339577"/>
                  <a:pt x="481327" y="346153"/>
                </a:cubicBezTo>
                <a:cubicBezTo>
                  <a:pt x="481327" y="352641"/>
                  <a:pt x="475986" y="357973"/>
                  <a:pt x="469399" y="357973"/>
                </a:cubicBezTo>
                <a:lnTo>
                  <a:pt x="436375" y="357973"/>
                </a:lnTo>
                <a:lnTo>
                  <a:pt x="436375" y="427733"/>
                </a:lnTo>
                <a:cubicBezTo>
                  <a:pt x="436375" y="434220"/>
                  <a:pt x="431123" y="439552"/>
                  <a:pt x="424536" y="439552"/>
                </a:cubicBezTo>
                <a:cubicBezTo>
                  <a:pt x="417949" y="439552"/>
                  <a:pt x="412608" y="434220"/>
                  <a:pt x="412608" y="427733"/>
                </a:cubicBezTo>
                <a:lnTo>
                  <a:pt x="412608" y="357973"/>
                </a:lnTo>
                <a:lnTo>
                  <a:pt x="324573" y="357973"/>
                </a:lnTo>
                <a:cubicBezTo>
                  <a:pt x="320300" y="357973"/>
                  <a:pt x="316295" y="355662"/>
                  <a:pt x="314158" y="352019"/>
                </a:cubicBezTo>
                <a:cubicBezTo>
                  <a:pt x="312111" y="348286"/>
                  <a:pt x="312111" y="343665"/>
                  <a:pt x="314336" y="340022"/>
                </a:cubicBezTo>
                <a:lnTo>
                  <a:pt x="414299" y="172953"/>
                </a:lnTo>
                <a:cubicBezTo>
                  <a:pt x="417059" y="168332"/>
                  <a:pt x="422489" y="166111"/>
                  <a:pt x="427651" y="167533"/>
                </a:cubicBezTo>
                <a:close/>
                <a:moveTo>
                  <a:pt x="216270" y="167099"/>
                </a:moveTo>
                <a:cubicBezTo>
                  <a:pt x="257222" y="167099"/>
                  <a:pt x="290518" y="200333"/>
                  <a:pt x="290518" y="241210"/>
                </a:cubicBezTo>
                <a:cubicBezTo>
                  <a:pt x="290518" y="284486"/>
                  <a:pt x="273603" y="325097"/>
                  <a:pt x="242978" y="355754"/>
                </a:cubicBezTo>
                <a:lnTo>
                  <a:pt x="182707" y="415825"/>
                </a:lnTo>
                <a:lnTo>
                  <a:pt x="278588" y="415825"/>
                </a:lnTo>
                <a:cubicBezTo>
                  <a:pt x="285176" y="415825"/>
                  <a:pt x="290518" y="421158"/>
                  <a:pt x="290518" y="427734"/>
                </a:cubicBezTo>
                <a:cubicBezTo>
                  <a:pt x="290518" y="434220"/>
                  <a:pt x="285176" y="439552"/>
                  <a:pt x="278588" y="439552"/>
                </a:cubicBezTo>
                <a:lnTo>
                  <a:pt x="154040" y="439552"/>
                </a:lnTo>
                <a:cubicBezTo>
                  <a:pt x="149232" y="439552"/>
                  <a:pt x="144870" y="436709"/>
                  <a:pt x="143001" y="432265"/>
                </a:cubicBezTo>
                <a:cubicBezTo>
                  <a:pt x="141131" y="427822"/>
                  <a:pt x="142199" y="422668"/>
                  <a:pt x="145582" y="419292"/>
                </a:cubicBezTo>
                <a:lnTo>
                  <a:pt x="226152" y="338959"/>
                </a:lnTo>
                <a:cubicBezTo>
                  <a:pt x="252236" y="312834"/>
                  <a:pt x="266659" y="278088"/>
                  <a:pt x="266659" y="241210"/>
                </a:cubicBezTo>
                <a:cubicBezTo>
                  <a:pt x="266659" y="213485"/>
                  <a:pt x="244046" y="190914"/>
                  <a:pt x="216270" y="190914"/>
                </a:cubicBezTo>
                <a:cubicBezTo>
                  <a:pt x="188493" y="190914"/>
                  <a:pt x="165880" y="213485"/>
                  <a:pt x="165880" y="241210"/>
                </a:cubicBezTo>
                <a:cubicBezTo>
                  <a:pt x="165880" y="247786"/>
                  <a:pt x="160539" y="253029"/>
                  <a:pt x="154040" y="253029"/>
                </a:cubicBezTo>
                <a:cubicBezTo>
                  <a:pt x="147452" y="253029"/>
                  <a:pt x="142110" y="247786"/>
                  <a:pt x="142110" y="241210"/>
                </a:cubicBezTo>
                <a:cubicBezTo>
                  <a:pt x="142110" y="200333"/>
                  <a:pt x="175406" y="167099"/>
                  <a:pt x="216270" y="167099"/>
                </a:cubicBezTo>
                <a:close/>
                <a:moveTo>
                  <a:pt x="522185" y="165547"/>
                </a:moveTo>
                <a:cubicBezTo>
                  <a:pt x="528772" y="165547"/>
                  <a:pt x="534111" y="170871"/>
                  <a:pt x="534111" y="177438"/>
                </a:cubicBezTo>
                <a:cubicBezTo>
                  <a:pt x="534111" y="184005"/>
                  <a:pt x="528772" y="189329"/>
                  <a:pt x="522185" y="189329"/>
                </a:cubicBezTo>
                <a:cubicBezTo>
                  <a:pt x="515598" y="189329"/>
                  <a:pt x="510259" y="184005"/>
                  <a:pt x="510259" y="177438"/>
                </a:cubicBezTo>
                <a:cubicBezTo>
                  <a:pt x="510259" y="170871"/>
                  <a:pt x="515598" y="165547"/>
                  <a:pt x="522185" y="165547"/>
                </a:cubicBezTo>
                <a:close/>
                <a:moveTo>
                  <a:pt x="85420" y="165547"/>
                </a:moveTo>
                <a:cubicBezTo>
                  <a:pt x="91987" y="165547"/>
                  <a:pt x="97311" y="170871"/>
                  <a:pt x="97311" y="177438"/>
                </a:cubicBezTo>
                <a:cubicBezTo>
                  <a:pt x="97311" y="184005"/>
                  <a:pt x="91987" y="189329"/>
                  <a:pt x="85420" y="189329"/>
                </a:cubicBezTo>
                <a:cubicBezTo>
                  <a:pt x="78853" y="189329"/>
                  <a:pt x="73529" y="184005"/>
                  <a:pt x="73529" y="177438"/>
                </a:cubicBezTo>
                <a:cubicBezTo>
                  <a:pt x="73529" y="170871"/>
                  <a:pt x="78853" y="165547"/>
                  <a:pt x="85420" y="165547"/>
                </a:cubicBezTo>
                <a:close/>
                <a:moveTo>
                  <a:pt x="429885" y="73388"/>
                </a:moveTo>
                <a:cubicBezTo>
                  <a:pt x="436472" y="73388"/>
                  <a:pt x="441811" y="78712"/>
                  <a:pt x="441811" y="85279"/>
                </a:cubicBezTo>
                <a:cubicBezTo>
                  <a:pt x="441811" y="91846"/>
                  <a:pt x="436472" y="97170"/>
                  <a:pt x="429885" y="97170"/>
                </a:cubicBezTo>
                <a:cubicBezTo>
                  <a:pt x="423298" y="97170"/>
                  <a:pt x="417959" y="91846"/>
                  <a:pt x="417959" y="85279"/>
                </a:cubicBezTo>
                <a:cubicBezTo>
                  <a:pt x="417959" y="78712"/>
                  <a:pt x="423298" y="73388"/>
                  <a:pt x="429885" y="73388"/>
                </a:cubicBezTo>
                <a:close/>
                <a:moveTo>
                  <a:pt x="177720" y="73388"/>
                </a:moveTo>
                <a:cubicBezTo>
                  <a:pt x="184287" y="73388"/>
                  <a:pt x="189611" y="78712"/>
                  <a:pt x="189611" y="85279"/>
                </a:cubicBezTo>
                <a:cubicBezTo>
                  <a:pt x="189611" y="91846"/>
                  <a:pt x="184287" y="97170"/>
                  <a:pt x="177720" y="97170"/>
                </a:cubicBezTo>
                <a:cubicBezTo>
                  <a:pt x="171153" y="97170"/>
                  <a:pt x="165829" y="91846"/>
                  <a:pt x="165829" y="85279"/>
                </a:cubicBezTo>
                <a:cubicBezTo>
                  <a:pt x="165829" y="78712"/>
                  <a:pt x="171153" y="73388"/>
                  <a:pt x="177720" y="73388"/>
                </a:cubicBezTo>
                <a:close/>
                <a:moveTo>
                  <a:pt x="303775" y="42480"/>
                </a:moveTo>
                <a:cubicBezTo>
                  <a:pt x="310366" y="42480"/>
                  <a:pt x="315710" y="47815"/>
                  <a:pt x="315710" y="54396"/>
                </a:cubicBezTo>
                <a:lnTo>
                  <a:pt x="315710" y="69869"/>
                </a:lnTo>
                <a:cubicBezTo>
                  <a:pt x="315710" y="76449"/>
                  <a:pt x="310366" y="81785"/>
                  <a:pt x="303775" y="81785"/>
                </a:cubicBezTo>
                <a:cubicBezTo>
                  <a:pt x="297184" y="81785"/>
                  <a:pt x="291929" y="76449"/>
                  <a:pt x="291929" y="69869"/>
                </a:cubicBezTo>
                <a:lnTo>
                  <a:pt x="291929" y="54396"/>
                </a:lnTo>
                <a:cubicBezTo>
                  <a:pt x="291929" y="47815"/>
                  <a:pt x="297184" y="42480"/>
                  <a:pt x="303775" y="42480"/>
                </a:cubicBezTo>
                <a:close/>
                <a:moveTo>
                  <a:pt x="303775" y="0"/>
                </a:moveTo>
                <a:cubicBezTo>
                  <a:pt x="394204" y="0"/>
                  <a:pt x="479560" y="40347"/>
                  <a:pt x="537058" y="108956"/>
                </a:cubicBezTo>
                <a:lnTo>
                  <a:pt x="537058" y="93048"/>
                </a:lnTo>
                <a:cubicBezTo>
                  <a:pt x="537058" y="86471"/>
                  <a:pt x="542309" y="81139"/>
                  <a:pt x="548895" y="81139"/>
                </a:cubicBezTo>
                <a:cubicBezTo>
                  <a:pt x="555482" y="81139"/>
                  <a:pt x="560822" y="86471"/>
                  <a:pt x="560822" y="93048"/>
                </a:cubicBezTo>
                <a:lnTo>
                  <a:pt x="560822" y="138994"/>
                </a:lnTo>
                <a:cubicBezTo>
                  <a:pt x="560822" y="145570"/>
                  <a:pt x="555482" y="150903"/>
                  <a:pt x="548895" y="150903"/>
                </a:cubicBezTo>
                <a:lnTo>
                  <a:pt x="502880" y="150903"/>
                </a:lnTo>
                <a:cubicBezTo>
                  <a:pt x="496293" y="150903"/>
                  <a:pt x="490953" y="145570"/>
                  <a:pt x="490953" y="138994"/>
                </a:cubicBezTo>
                <a:cubicBezTo>
                  <a:pt x="490953" y="132417"/>
                  <a:pt x="496293" y="127174"/>
                  <a:pt x="502880" y="127174"/>
                </a:cubicBezTo>
                <a:lnTo>
                  <a:pt x="521126" y="127174"/>
                </a:lnTo>
                <a:cubicBezTo>
                  <a:pt x="468168" y="62032"/>
                  <a:pt x="388419" y="23728"/>
                  <a:pt x="303775" y="23728"/>
                </a:cubicBezTo>
                <a:cubicBezTo>
                  <a:pt x="149440" y="23728"/>
                  <a:pt x="23764" y="149214"/>
                  <a:pt x="23764" y="303316"/>
                </a:cubicBezTo>
                <a:cubicBezTo>
                  <a:pt x="23764" y="457508"/>
                  <a:pt x="149440" y="582905"/>
                  <a:pt x="303775" y="582905"/>
                </a:cubicBezTo>
                <a:cubicBezTo>
                  <a:pt x="458199" y="582905"/>
                  <a:pt x="583786" y="457508"/>
                  <a:pt x="583786" y="303316"/>
                </a:cubicBezTo>
                <a:cubicBezTo>
                  <a:pt x="583786" y="278255"/>
                  <a:pt x="580492" y="253371"/>
                  <a:pt x="573906" y="229376"/>
                </a:cubicBezTo>
                <a:cubicBezTo>
                  <a:pt x="572126" y="223066"/>
                  <a:pt x="575864" y="216489"/>
                  <a:pt x="582273" y="214801"/>
                </a:cubicBezTo>
                <a:cubicBezTo>
                  <a:pt x="588592" y="213023"/>
                  <a:pt x="595089" y="216756"/>
                  <a:pt x="596869" y="223066"/>
                </a:cubicBezTo>
                <a:cubicBezTo>
                  <a:pt x="603990" y="249194"/>
                  <a:pt x="607639" y="276122"/>
                  <a:pt x="607639" y="303316"/>
                </a:cubicBezTo>
                <a:cubicBezTo>
                  <a:pt x="607639" y="470572"/>
                  <a:pt x="471283" y="606722"/>
                  <a:pt x="303775" y="606722"/>
                </a:cubicBezTo>
                <a:cubicBezTo>
                  <a:pt x="136267" y="606722"/>
                  <a:pt x="0" y="470572"/>
                  <a:pt x="0" y="303316"/>
                </a:cubicBezTo>
                <a:cubicBezTo>
                  <a:pt x="0" y="136061"/>
                  <a:pt x="136267" y="0"/>
                  <a:pt x="30377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文本框 19"/>
          <p:cNvSpPr txBox="1"/>
          <p:nvPr/>
        </p:nvSpPr>
        <p:spPr>
          <a:xfrm>
            <a:off x="4132580" y="2515235"/>
            <a:ext cx="3594100" cy="829945"/>
          </a:xfrm>
          <a:prstGeom prst="rect">
            <a:avLst/>
          </a:prstGeom>
          <a:noFill/>
        </p:spPr>
        <p:txBody>
          <a:bodyPr wrap="none" rtlCol="0">
            <a:spAutoFit/>
            <a:scene3d>
              <a:camera prst="orthographicFront"/>
              <a:lightRig rig="threePt" dir="t"/>
            </a:scene3d>
          </a:bodyPr>
          <a:lstStyle/>
          <a:p>
            <a:pPr algn="l"/>
            <a:r>
              <a:rPr lang="en-US" altLang="zh-CN" sz="4800" b="1">
                <a:solidFill>
                  <a:srgbClr val="4A5A6F"/>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微软雅黑" panose="020B0503020204020204" charset="-122"/>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p:cNvPicPr>
            <a:picLocks noChangeAspect="1"/>
          </p:cNvPicPr>
          <p:nvPr/>
        </p:nvPicPr>
        <p:blipFill>
          <a:blip r:embed="rId2"/>
          <a:stretch>
            <a:fillRect/>
          </a:stretch>
        </p:blipFill>
        <p:spPr>
          <a:xfrm rot="16200000">
            <a:off x="728980" y="659765"/>
            <a:ext cx="824230" cy="845185"/>
          </a:xfrm>
          <a:prstGeom prst="rect">
            <a:avLst/>
          </a:prstGeom>
        </p:spPr>
      </p:pic>
      <p:sp>
        <p:nvSpPr>
          <p:cNvPr id="7" name="文本框 6"/>
          <p:cNvSpPr txBox="1"/>
          <p:nvPr/>
        </p:nvSpPr>
        <p:spPr>
          <a:xfrm>
            <a:off x="1680845" y="769620"/>
            <a:ext cx="6471920" cy="645160"/>
          </a:xfrm>
          <a:prstGeom prst="rect">
            <a:avLst/>
          </a:prstGeom>
          <a:noFill/>
        </p:spPr>
        <p:txBody>
          <a:bodyPr wrap="square" rtlCol="0" anchor="t">
            <a:spAutoFit/>
            <a:scene3d>
              <a:camera prst="orthographicFront"/>
              <a:lightRig rig="threePt" dir="t"/>
            </a:scene3d>
          </a:bodyPr>
          <a:lstStyle/>
          <a:p>
            <a:r>
              <a:rPr lang="zh-CN" altLang="en-US" sz="3600" b="1">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中国每年过劳死达</a:t>
            </a:r>
            <a:r>
              <a:rPr lang="en-US" altLang="zh-CN" sz="3600" b="1">
                <a:solidFill>
                  <a:srgbClr val="E0674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“60</a:t>
            </a:r>
            <a:r>
              <a:rPr lang="zh-CN" altLang="en-US" sz="3600" b="1">
                <a:solidFill>
                  <a:srgbClr val="E0674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万人</a:t>
            </a:r>
            <a:r>
              <a:rPr lang="en-US" altLang="zh-CN" sz="3600" b="1">
                <a:solidFill>
                  <a:srgbClr val="E0674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a:t>
            </a:r>
          </a:p>
        </p:txBody>
      </p:sp>
      <p:pic>
        <p:nvPicPr>
          <p:cNvPr id="9" name="图片 8" descr="timg"/>
          <p:cNvPicPr>
            <a:picLocks noChangeAspect="1"/>
          </p:cNvPicPr>
          <p:nvPr/>
        </p:nvPicPr>
        <p:blipFill>
          <a:blip r:embed="rId3"/>
          <a:stretch>
            <a:fillRect/>
          </a:stretch>
        </p:blipFill>
        <p:spPr>
          <a:xfrm>
            <a:off x="6570980" y="2030095"/>
            <a:ext cx="3789680" cy="2677160"/>
          </a:xfrm>
          <a:prstGeom prst="rect">
            <a:avLst/>
          </a:prstGeom>
        </p:spPr>
      </p:pic>
      <p:sp>
        <p:nvSpPr>
          <p:cNvPr id="10" name="文本框 9"/>
          <p:cNvSpPr txBox="1"/>
          <p:nvPr/>
        </p:nvSpPr>
        <p:spPr>
          <a:xfrm>
            <a:off x="2074545" y="5036185"/>
            <a:ext cx="7428230" cy="1168400"/>
          </a:xfrm>
          <a:prstGeom prst="rect">
            <a:avLst/>
          </a:prstGeom>
          <a:noFill/>
        </p:spPr>
        <p:txBody>
          <a:bodyPr wrap="square" rtlCol="0">
            <a:spAutoFit/>
          </a:bodyPr>
          <a:lstStyle/>
          <a:p>
            <a:r>
              <a:rPr lang="zh-CN" altLang="en-US" sz="1000">
                <a:solidFill>
                  <a:schemeClr val="tx1">
                    <a:lumMod val="65000"/>
                    <a:lumOff val="35000"/>
                  </a:schemeClr>
                </a:solidFill>
                <a:latin typeface="微软雅黑" panose="020B0503020204020204" charset="-122"/>
                <a:ea typeface="微软雅黑" panose="020B0503020204020204" charset="-122"/>
              </a:rPr>
              <a:t>2015年3月，深圳36岁的IT男张斌，被发现猝死在酒店马桶上。</a:t>
            </a:r>
          </a:p>
          <a:p>
            <a:endParaRPr lang="zh-CN" altLang="en-US" sz="1000">
              <a:solidFill>
                <a:schemeClr val="tx1">
                  <a:lumMod val="65000"/>
                  <a:lumOff val="35000"/>
                </a:schemeClr>
              </a:solidFill>
              <a:latin typeface="微软雅黑" panose="020B0503020204020204" charset="-122"/>
              <a:ea typeface="微软雅黑" panose="020B0503020204020204" charset="-122"/>
            </a:endParaRPr>
          </a:p>
          <a:p>
            <a:r>
              <a:rPr lang="zh-CN" altLang="en-US" sz="1000">
                <a:solidFill>
                  <a:schemeClr val="tx1">
                    <a:lumMod val="65000"/>
                    <a:lumOff val="35000"/>
                  </a:schemeClr>
                </a:solidFill>
                <a:latin typeface="微软雅黑" panose="020B0503020204020204" charset="-122"/>
                <a:ea typeface="微软雅黑" panose="020B0503020204020204" charset="-122"/>
              </a:rPr>
              <a:t>2015年7月，江苏省某演艺集团员工王某，被单位同事发现死在了宿舍，后公安机关认定为心源性猝死。</a:t>
            </a:r>
          </a:p>
          <a:p>
            <a:endParaRPr lang="zh-CN" altLang="en-US" sz="1000">
              <a:solidFill>
                <a:schemeClr val="tx1">
                  <a:lumMod val="65000"/>
                  <a:lumOff val="35000"/>
                </a:schemeClr>
              </a:solidFill>
              <a:latin typeface="微软雅黑" panose="020B0503020204020204" charset="-122"/>
              <a:ea typeface="微软雅黑" panose="020B0503020204020204" charset="-122"/>
            </a:endParaRPr>
          </a:p>
          <a:p>
            <a:r>
              <a:rPr lang="zh-CN" altLang="en-US" sz="1000">
                <a:solidFill>
                  <a:schemeClr val="tx1">
                    <a:lumMod val="65000"/>
                    <a:lumOff val="35000"/>
                  </a:schemeClr>
                </a:solidFill>
                <a:latin typeface="微软雅黑" panose="020B0503020204020204" charset="-122"/>
                <a:ea typeface="微软雅黑" panose="020B0503020204020204" charset="-122"/>
              </a:rPr>
              <a:t>2016年6月，天涯社区副主编金波，在北京地铁站台上突发脑溢血不幸去世。</a:t>
            </a:r>
          </a:p>
          <a:p>
            <a:endParaRPr lang="zh-CN" altLang="en-US" sz="1000">
              <a:solidFill>
                <a:schemeClr val="tx1">
                  <a:lumMod val="65000"/>
                  <a:lumOff val="35000"/>
                </a:schemeClr>
              </a:solidFill>
              <a:latin typeface="微软雅黑" panose="020B0503020204020204" charset="-122"/>
              <a:ea typeface="微软雅黑" panose="020B0503020204020204" charset="-122"/>
            </a:endParaRPr>
          </a:p>
          <a:p>
            <a:r>
              <a:rPr lang="zh-CN" altLang="en-US" sz="1000">
                <a:solidFill>
                  <a:schemeClr val="tx1">
                    <a:lumMod val="65000"/>
                    <a:lumOff val="35000"/>
                  </a:schemeClr>
                </a:solidFill>
                <a:latin typeface="微软雅黑" panose="020B0503020204020204" charset="-122"/>
                <a:ea typeface="微软雅黑" panose="020B0503020204020204" charset="-122"/>
              </a:rPr>
              <a:t>2016年6月，南方医科大学附属南方医院创伤骨科主任医师金丹被发现在医院宿舍逝世，年仅45岁。</a:t>
            </a:r>
          </a:p>
        </p:txBody>
      </p:sp>
      <p:sp>
        <p:nvSpPr>
          <p:cNvPr id="4" name="文本框 3"/>
          <p:cNvSpPr txBox="1"/>
          <p:nvPr/>
        </p:nvSpPr>
        <p:spPr>
          <a:xfrm>
            <a:off x="12500156" y="747032"/>
            <a:ext cx="3992880" cy="1476375"/>
          </a:xfrm>
          <a:prstGeom prst="rect">
            <a:avLst/>
          </a:prstGeom>
          <a:noFill/>
        </p:spPr>
        <p:txBody>
          <a:bodyPr wrap="square" rtlCol="0">
            <a:spAutoFit/>
          </a:bodyPr>
          <a:lstStyle/>
          <a:p>
            <a:r>
              <a:rPr lang="zh-CN" altLang="en-US" dirty="0"/>
              <a:t>健身的重要性</a:t>
            </a:r>
          </a:p>
          <a:p>
            <a:r>
              <a:rPr lang="zh-CN" altLang="en-US" dirty="0"/>
              <a:t>在坐的很多优秀企业家，现在是用身体去换钱，以后你就是用钱来换身体。</a:t>
            </a:r>
          </a:p>
          <a:p>
            <a:endParaRPr lang="zh-CN" altLang="en-US" dirty="0"/>
          </a:p>
          <a:p>
            <a:endParaRPr lang="zh-CN" altLang="en-US" dirty="0"/>
          </a:p>
        </p:txBody>
      </p:sp>
      <p:pic>
        <p:nvPicPr>
          <p:cNvPr id="3" name="图片 2"/>
          <p:cNvPicPr>
            <a:picLocks noChangeAspect="1"/>
          </p:cNvPicPr>
          <p:nvPr/>
        </p:nvPicPr>
        <p:blipFill>
          <a:blip r:embed="rId4"/>
          <a:stretch>
            <a:fillRect/>
          </a:stretch>
        </p:blipFill>
        <p:spPr>
          <a:xfrm>
            <a:off x="2074545" y="1981835"/>
            <a:ext cx="3818890" cy="2611755"/>
          </a:xfrm>
          <a:prstGeom prst="rect">
            <a:avLst/>
          </a:prstGeom>
        </p:spPr>
      </p:pic>
      <p:pic>
        <p:nvPicPr>
          <p:cNvPr id="8" name="图片 7">
            <a:extLst>
              <a:ext uri="{FF2B5EF4-FFF2-40B4-BE49-F238E27FC236}">
                <a16:creationId xmlns:a16="http://schemas.microsoft.com/office/drawing/2014/main" id="{746090B5-C450-4088-BA9B-959903A3F7E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53850" y="-1270"/>
            <a:ext cx="2138150" cy="68294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55675" y="1657350"/>
            <a:ext cx="6581775" cy="3876675"/>
          </a:xfrm>
          <a:prstGeom prst="rect">
            <a:avLst/>
          </a:prstGeom>
          <a:noFill/>
        </p:spPr>
        <p:txBody>
          <a:bodyPr wrap="square" rtlCol="0" anchor="t">
            <a:spAutoFit/>
          </a:bodyPr>
          <a:lstStyle/>
          <a:p>
            <a:r>
              <a:rPr lang="en-US" sz="2400" b="1" dirty="0">
                <a:solidFill>
                  <a:srgbClr val="4A5A6F"/>
                </a:solidFill>
                <a:effectLst/>
                <a:latin typeface="微软雅黑" panose="020B0503020204020204" charset="-122"/>
                <a:ea typeface="微软雅黑" panose="020B0503020204020204" charset="-122"/>
                <a:sym typeface="+mn-ea"/>
              </a:rPr>
              <a:t>1</a:t>
            </a:r>
            <a:r>
              <a:rPr lang="zh-CN" altLang="en-US" sz="2400" b="1" dirty="0">
                <a:solidFill>
                  <a:srgbClr val="4A5A6F"/>
                </a:solidFill>
                <a:effectLst/>
                <a:latin typeface="微软雅黑" panose="020B0503020204020204" charset="-122"/>
                <a:ea typeface="微软雅黑" panose="020B0503020204020204" charset="-122"/>
                <a:sym typeface="+mn-ea"/>
              </a:rPr>
              <a:t>、</a:t>
            </a:r>
            <a:r>
              <a:rPr sz="2400" b="1" dirty="0" err="1">
                <a:solidFill>
                  <a:srgbClr val="4A5A6F"/>
                </a:solidFill>
                <a:effectLst/>
                <a:latin typeface="微软雅黑" panose="020B0503020204020204" charset="-122"/>
                <a:ea typeface="微软雅黑" panose="020B0503020204020204" charset="-122"/>
                <a:sym typeface="+mn-ea"/>
              </a:rPr>
              <a:t>办卡三个月</a:t>
            </a:r>
            <a:r>
              <a:rPr lang="zh-CN" sz="2400" b="1" dirty="0">
                <a:solidFill>
                  <a:srgbClr val="4A5A6F"/>
                </a:solidFill>
                <a:effectLst/>
                <a:latin typeface="微软雅黑" panose="020B0503020204020204" charset="-122"/>
                <a:ea typeface="微软雅黑" panose="020B0503020204020204" charset="-122"/>
                <a:sym typeface="+mn-ea"/>
              </a:rPr>
              <a:t>就</a:t>
            </a:r>
            <a:r>
              <a:rPr sz="2400" b="1" dirty="0" err="1">
                <a:solidFill>
                  <a:srgbClr val="4A5A6F"/>
                </a:solidFill>
                <a:effectLst/>
                <a:latin typeface="微软雅黑" panose="020B0503020204020204" charset="-122"/>
                <a:ea typeface="微软雅黑" panose="020B0503020204020204" charset="-122"/>
                <a:sym typeface="+mn-ea"/>
              </a:rPr>
              <a:t>不去健身房的</a:t>
            </a:r>
            <a:r>
              <a:rPr lang="zh-CN" sz="2400" b="1" dirty="0">
                <a:solidFill>
                  <a:srgbClr val="4A5A6F"/>
                </a:solidFill>
                <a:effectLst/>
                <a:latin typeface="微软雅黑" panose="020B0503020204020204" charset="-122"/>
                <a:ea typeface="微软雅黑" panose="020B0503020204020204" charset="-122"/>
                <a:sym typeface="+mn-ea"/>
              </a:rPr>
              <a:t>人</a:t>
            </a:r>
            <a:r>
              <a:rPr sz="2400" b="1" dirty="0">
                <a:solidFill>
                  <a:srgbClr val="E06741"/>
                </a:solidFill>
                <a:effectLst/>
                <a:latin typeface="微软雅黑" panose="020B0503020204020204" charset="-122"/>
                <a:ea typeface="微软雅黑" panose="020B0503020204020204" charset="-122"/>
                <a:sym typeface="+mn-ea"/>
              </a:rPr>
              <a:t>占70%以上</a:t>
            </a:r>
            <a:r>
              <a:rPr lang="zh-CN" sz="2400" b="1" dirty="0">
                <a:solidFill>
                  <a:srgbClr val="E06741"/>
                </a:solidFill>
                <a:effectLst/>
                <a:latin typeface="微软雅黑" panose="020B0503020204020204" charset="-122"/>
                <a:ea typeface="微软雅黑" panose="020B0503020204020204" charset="-122"/>
                <a:sym typeface="+mn-ea"/>
              </a:rPr>
              <a:t>！</a:t>
            </a:r>
          </a:p>
          <a:p>
            <a:endParaRPr lang="zh-CN" sz="2400" b="1" dirty="0">
              <a:solidFill>
                <a:srgbClr val="E06741"/>
              </a:solidFill>
              <a:effectLst/>
              <a:latin typeface="微软雅黑" panose="020B0503020204020204" charset="-122"/>
              <a:ea typeface="微软雅黑" panose="020B0503020204020204" charset="-122"/>
              <a:sym typeface="+mn-ea"/>
            </a:endParaRPr>
          </a:p>
          <a:p>
            <a:r>
              <a:rPr lang="en-US" altLang="zh-CN" b="1" dirty="0">
                <a:solidFill>
                  <a:srgbClr val="4A5A6F"/>
                </a:solidFill>
                <a:effectLst/>
                <a:latin typeface="微软雅黑" panose="020B0503020204020204" charset="-122"/>
                <a:ea typeface="微软雅黑" panose="020B0503020204020204" charset="-122"/>
                <a:sym typeface="+mn-ea"/>
              </a:rPr>
              <a:t>2</a:t>
            </a:r>
            <a:r>
              <a:rPr lang="zh-CN" altLang="en-US" b="1" dirty="0">
                <a:solidFill>
                  <a:srgbClr val="4A5A6F"/>
                </a:solidFill>
                <a:effectLst/>
                <a:latin typeface="微软雅黑" panose="020B0503020204020204" charset="-122"/>
                <a:ea typeface="微软雅黑" panose="020B0503020204020204" charset="-122"/>
                <a:sym typeface="+mn-ea"/>
              </a:rPr>
              <a:t>、</a:t>
            </a:r>
            <a:r>
              <a:rPr lang="zh-CN" b="1" dirty="0">
                <a:solidFill>
                  <a:srgbClr val="4A5A6F"/>
                </a:solidFill>
                <a:effectLst/>
                <a:latin typeface="微软雅黑" panose="020B0503020204020204" charset="-122"/>
                <a:ea typeface="微软雅黑" panose="020B0503020204020204" charset="-122"/>
                <a:sym typeface="+mn-ea"/>
              </a:rPr>
              <a:t>应酬多、工作忙，家务多，</a:t>
            </a:r>
            <a:r>
              <a:rPr lang="zh-CN" b="1" dirty="0">
                <a:solidFill>
                  <a:srgbClr val="E06741"/>
                </a:solidFill>
                <a:effectLst/>
                <a:latin typeface="微软雅黑" panose="020B0503020204020204" charset="-122"/>
                <a:ea typeface="微软雅黑" panose="020B0503020204020204" charset="-122"/>
                <a:sym typeface="+mn-ea"/>
              </a:rPr>
              <a:t>没有时间。</a:t>
            </a:r>
          </a:p>
          <a:p>
            <a:endParaRPr lang="zh-CN" b="1" dirty="0">
              <a:solidFill>
                <a:srgbClr val="4A5A6F"/>
              </a:solidFill>
              <a:effectLst/>
              <a:latin typeface="微软雅黑" panose="020B0503020204020204" charset="-122"/>
              <a:ea typeface="微软雅黑" panose="020B0503020204020204" charset="-122"/>
              <a:sym typeface="+mn-ea"/>
            </a:endParaRPr>
          </a:p>
          <a:p>
            <a:r>
              <a:rPr lang="en-US" altLang="zh-CN" b="1" dirty="0">
                <a:solidFill>
                  <a:srgbClr val="4A5A6F"/>
                </a:solidFill>
                <a:effectLst/>
                <a:latin typeface="微软雅黑" panose="020B0503020204020204" charset="-122"/>
                <a:ea typeface="微软雅黑" panose="020B0503020204020204" charset="-122"/>
                <a:sym typeface="+mn-ea"/>
              </a:rPr>
              <a:t>3</a:t>
            </a:r>
            <a:r>
              <a:rPr lang="zh-CN" altLang="en-US" b="1" dirty="0">
                <a:solidFill>
                  <a:srgbClr val="4A5A6F"/>
                </a:solidFill>
                <a:effectLst/>
                <a:latin typeface="微软雅黑" panose="020B0503020204020204" charset="-122"/>
                <a:ea typeface="微软雅黑" panose="020B0503020204020204" charset="-122"/>
                <a:sym typeface="+mn-ea"/>
              </a:rPr>
              <a:t>、</a:t>
            </a:r>
            <a:r>
              <a:rPr lang="zh-CN" b="1" dirty="0">
                <a:solidFill>
                  <a:srgbClr val="4A5A6F"/>
                </a:solidFill>
                <a:effectLst/>
                <a:latin typeface="微软雅黑" panose="020B0503020204020204" charset="-122"/>
                <a:ea typeface="微软雅黑" panose="020B0503020204020204" charset="-122"/>
                <a:sym typeface="+mn-ea"/>
              </a:rPr>
              <a:t>上班太累，回到家往沙发一躺，就</a:t>
            </a:r>
            <a:r>
              <a:rPr lang="zh-CN" b="1" dirty="0">
                <a:solidFill>
                  <a:srgbClr val="E06741"/>
                </a:solidFill>
                <a:effectLst/>
                <a:latin typeface="微软雅黑" panose="020B0503020204020204" charset="-122"/>
                <a:ea typeface="微软雅黑" panose="020B0503020204020204" charset="-122"/>
                <a:sym typeface="+mn-ea"/>
              </a:rPr>
              <a:t>懒得动了。</a:t>
            </a:r>
          </a:p>
          <a:p>
            <a:endParaRPr lang="zh-CN" b="1" dirty="0">
              <a:solidFill>
                <a:srgbClr val="4A5A6F"/>
              </a:solidFill>
              <a:effectLst/>
              <a:latin typeface="微软雅黑" panose="020B0503020204020204" charset="-122"/>
              <a:ea typeface="微软雅黑" panose="020B0503020204020204" charset="-122"/>
              <a:sym typeface="+mn-ea"/>
            </a:endParaRPr>
          </a:p>
          <a:p>
            <a:r>
              <a:rPr lang="en-US" altLang="zh-CN" b="1" dirty="0">
                <a:solidFill>
                  <a:srgbClr val="4A5A6F"/>
                </a:solidFill>
                <a:effectLst/>
                <a:latin typeface="微软雅黑" panose="020B0503020204020204" charset="-122"/>
                <a:ea typeface="微软雅黑" panose="020B0503020204020204" charset="-122"/>
                <a:sym typeface="+mn-ea"/>
              </a:rPr>
              <a:t>4</a:t>
            </a:r>
            <a:r>
              <a:rPr lang="zh-CN" altLang="en-US" b="1" dirty="0">
                <a:solidFill>
                  <a:srgbClr val="4A5A6F"/>
                </a:solidFill>
                <a:effectLst/>
                <a:latin typeface="微软雅黑" panose="020B0503020204020204" charset="-122"/>
                <a:ea typeface="微软雅黑" panose="020B0503020204020204" charset="-122"/>
                <a:sym typeface="+mn-ea"/>
              </a:rPr>
              <a:t>、</a:t>
            </a:r>
            <a:r>
              <a:rPr lang="zh-CN" b="1" dirty="0">
                <a:solidFill>
                  <a:srgbClr val="4A5A6F"/>
                </a:solidFill>
                <a:effectLst/>
                <a:latin typeface="微软雅黑" panose="020B0503020204020204" charset="-122"/>
                <a:ea typeface="微软雅黑" panose="020B0503020204020204" charset="-122"/>
                <a:sym typeface="+mn-ea"/>
              </a:rPr>
              <a:t>自己在家练，又累又枯燥又</a:t>
            </a:r>
            <a:r>
              <a:rPr lang="zh-CN" b="1" dirty="0">
                <a:solidFill>
                  <a:srgbClr val="E06741"/>
                </a:solidFill>
                <a:effectLst/>
                <a:latin typeface="微软雅黑" panose="020B0503020204020204" charset="-122"/>
                <a:ea typeface="微软雅黑" panose="020B0503020204020204" charset="-122"/>
                <a:sym typeface="+mn-ea"/>
              </a:rPr>
              <a:t>没有效果。</a:t>
            </a:r>
          </a:p>
          <a:p>
            <a:endParaRPr lang="zh-CN" b="1" dirty="0">
              <a:solidFill>
                <a:srgbClr val="E06741"/>
              </a:solidFill>
              <a:effectLst/>
              <a:latin typeface="微软雅黑" panose="020B0503020204020204" charset="-122"/>
              <a:ea typeface="微软雅黑" panose="020B0503020204020204" charset="-122"/>
              <a:sym typeface="+mn-ea"/>
            </a:endParaRPr>
          </a:p>
          <a:p>
            <a:r>
              <a:rPr lang="en-US" altLang="zh-CN" b="1" dirty="0">
                <a:solidFill>
                  <a:srgbClr val="4A5A6F"/>
                </a:solidFill>
                <a:effectLst/>
                <a:latin typeface="微软雅黑" panose="020B0503020204020204" charset="-122"/>
                <a:ea typeface="微软雅黑" panose="020B0503020204020204" charset="-122"/>
                <a:sym typeface="+mn-ea"/>
              </a:rPr>
              <a:t>5</a:t>
            </a:r>
            <a:r>
              <a:rPr lang="zh-CN" altLang="en-US" b="1" dirty="0">
                <a:solidFill>
                  <a:srgbClr val="4A5A6F"/>
                </a:solidFill>
                <a:effectLst/>
                <a:latin typeface="微软雅黑" panose="020B0503020204020204" charset="-122"/>
                <a:ea typeface="微软雅黑" panose="020B0503020204020204" charset="-122"/>
                <a:sym typeface="+mn-ea"/>
              </a:rPr>
              <a:t>、</a:t>
            </a:r>
            <a:r>
              <a:rPr lang="zh-CN" b="1" dirty="0">
                <a:solidFill>
                  <a:srgbClr val="4A5A6F"/>
                </a:solidFill>
                <a:effectLst/>
                <a:latin typeface="微软雅黑" panose="020B0503020204020204" charset="-122"/>
                <a:ea typeface="微软雅黑" panose="020B0503020204020204" charset="-122"/>
                <a:sym typeface="+mn-ea"/>
              </a:rPr>
              <a:t>健身房年费</a:t>
            </a:r>
            <a:r>
              <a:rPr lang="en-US" altLang="zh-CN" b="1" dirty="0">
                <a:solidFill>
                  <a:srgbClr val="4A5A6F"/>
                </a:solidFill>
                <a:effectLst/>
                <a:latin typeface="微软雅黑" panose="020B0503020204020204" charset="-122"/>
                <a:ea typeface="微软雅黑" panose="020B0503020204020204" charset="-122"/>
                <a:sym typeface="+mn-ea"/>
              </a:rPr>
              <a:t>+</a:t>
            </a:r>
            <a:r>
              <a:rPr lang="zh-CN" altLang="en-US" b="1" dirty="0">
                <a:solidFill>
                  <a:srgbClr val="4A5A6F"/>
                </a:solidFill>
                <a:effectLst/>
                <a:latin typeface="微软雅黑" panose="020B0503020204020204" charset="-122"/>
                <a:ea typeface="微软雅黑" panose="020B0503020204020204" charset="-122"/>
                <a:sym typeface="+mn-ea"/>
              </a:rPr>
              <a:t>私教，全年要</a:t>
            </a:r>
            <a:r>
              <a:rPr lang="en-US" altLang="zh-CN" b="1" dirty="0">
                <a:solidFill>
                  <a:srgbClr val="4A5A6F"/>
                </a:solidFill>
                <a:effectLst/>
                <a:latin typeface="微软雅黑" panose="020B0503020204020204" charset="-122"/>
                <a:ea typeface="微软雅黑" panose="020B0503020204020204" charset="-122"/>
                <a:sym typeface="+mn-ea"/>
              </a:rPr>
              <a:t>6000</a:t>
            </a:r>
            <a:r>
              <a:rPr lang="zh-CN" altLang="en-US" b="1" dirty="0">
                <a:solidFill>
                  <a:srgbClr val="4A5A6F"/>
                </a:solidFill>
                <a:effectLst/>
                <a:latin typeface="微软雅黑" panose="020B0503020204020204" charset="-122"/>
                <a:ea typeface="微软雅黑" panose="020B0503020204020204" charset="-122"/>
                <a:sym typeface="+mn-ea"/>
              </a:rPr>
              <a:t>多，</a:t>
            </a:r>
            <a:r>
              <a:rPr lang="zh-CN" altLang="en-US" b="1" dirty="0">
                <a:solidFill>
                  <a:srgbClr val="E06741"/>
                </a:solidFill>
                <a:effectLst/>
                <a:latin typeface="微软雅黑" panose="020B0503020204020204" charset="-122"/>
                <a:ea typeface="微软雅黑" panose="020B0503020204020204" charset="-122"/>
                <a:sym typeface="+mn-ea"/>
              </a:rPr>
              <a:t>太贵。</a:t>
            </a:r>
          </a:p>
          <a:p>
            <a:endParaRPr lang="zh-CN" b="1" dirty="0">
              <a:solidFill>
                <a:srgbClr val="E06741"/>
              </a:solidFill>
              <a:effectLst/>
              <a:latin typeface="微软雅黑" panose="020B0503020204020204" charset="-122"/>
              <a:ea typeface="微软雅黑" panose="020B0503020204020204" charset="-122"/>
              <a:sym typeface="+mn-ea"/>
            </a:endParaRPr>
          </a:p>
          <a:p>
            <a:r>
              <a:rPr lang="en-US" altLang="zh-CN" b="1" dirty="0">
                <a:solidFill>
                  <a:srgbClr val="4A5A6F"/>
                </a:solidFill>
                <a:effectLst/>
                <a:latin typeface="微软雅黑" panose="020B0503020204020204" charset="-122"/>
                <a:ea typeface="微软雅黑" panose="020B0503020204020204" charset="-122"/>
                <a:sym typeface="+mn-ea"/>
              </a:rPr>
              <a:t>6</a:t>
            </a:r>
            <a:r>
              <a:rPr lang="zh-CN" altLang="en-US" b="1" dirty="0">
                <a:solidFill>
                  <a:srgbClr val="4A5A6F"/>
                </a:solidFill>
                <a:effectLst/>
                <a:latin typeface="微软雅黑" panose="020B0503020204020204" charset="-122"/>
                <a:ea typeface="微软雅黑" panose="020B0503020204020204" charset="-122"/>
                <a:sym typeface="+mn-ea"/>
              </a:rPr>
              <a:t>、头脑发热买了跑步机，没用多少次就</a:t>
            </a:r>
            <a:r>
              <a:rPr lang="zh-CN" altLang="en-US" b="1" dirty="0">
                <a:solidFill>
                  <a:srgbClr val="E06741"/>
                </a:solidFill>
                <a:effectLst/>
                <a:latin typeface="微软雅黑" panose="020B0503020204020204" charset="-122"/>
                <a:ea typeface="微软雅黑" panose="020B0503020204020204" charset="-122"/>
                <a:sym typeface="+mn-ea"/>
              </a:rPr>
              <a:t>丢到了角落。</a:t>
            </a:r>
          </a:p>
          <a:p>
            <a:endParaRPr lang="zh-CN" altLang="en-US" b="1" dirty="0">
              <a:solidFill>
                <a:srgbClr val="E06741"/>
              </a:solidFill>
              <a:effectLst/>
              <a:latin typeface="微软雅黑" panose="020B0503020204020204" charset="-122"/>
              <a:ea typeface="微软雅黑" panose="020B0503020204020204" charset="-122"/>
              <a:sym typeface="+mn-ea"/>
            </a:endParaRPr>
          </a:p>
          <a:p>
            <a:r>
              <a:rPr lang="en-US" altLang="zh-CN" b="1" dirty="0">
                <a:solidFill>
                  <a:srgbClr val="4A5A6F"/>
                </a:solidFill>
                <a:effectLst/>
                <a:latin typeface="微软雅黑" panose="020B0503020204020204" charset="-122"/>
                <a:ea typeface="微软雅黑" panose="020B0503020204020204" charset="-122"/>
                <a:sym typeface="+mn-ea"/>
              </a:rPr>
              <a:t>7</a:t>
            </a:r>
            <a:r>
              <a:rPr lang="zh-CN" altLang="en-US" b="1" dirty="0">
                <a:solidFill>
                  <a:srgbClr val="4A5A6F"/>
                </a:solidFill>
                <a:effectLst/>
                <a:latin typeface="微软雅黑" panose="020B0503020204020204" charset="-122"/>
                <a:ea typeface="微软雅黑" panose="020B0503020204020204" charset="-122"/>
                <a:sym typeface="+mn-ea"/>
              </a:rPr>
              <a:t>、想健身减肥，一直</a:t>
            </a:r>
            <a:r>
              <a:rPr lang="zh-CN" altLang="en-US" b="1" dirty="0">
                <a:solidFill>
                  <a:srgbClr val="E06741"/>
                </a:solidFill>
                <a:effectLst/>
                <a:latin typeface="微软雅黑" panose="020B0503020204020204" charset="-122"/>
                <a:ea typeface="微软雅黑" panose="020B0503020204020204" charset="-122"/>
                <a:sym typeface="+mn-ea"/>
              </a:rPr>
              <a:t>下不了决心。</a:t>
            </a:r>
          </a:p>
        </p:txBody>
      </p:sp>
      <p:grpSp>
        <p:nvGrpSpPr>
          <p:cNvPr id="2" name="组合 1"/>
          <p:cNvGrpSpPr/>
          <p:nvPr/>
        </p:nvGrpSpPr>
        <p:grpSpPr>
          <a:xfrm>
            <a:off x="1209040" y="5803900"/>
            <a:ext cx="3964305" cy="817880"/>
            <a:chOff x="1904" y="8746"/>
            <a:chExt cx="7863" cy="1622"/>
          </a:xfrm>
        </p:grpSpPr>
        <p:pic>
          <p:nvPicPr>
            <p:cNvPr id="21" name="图片占位符 11" descr="C:\Users\李波\Desktop\555.jpg555"/>
            <p:cNvPicPr>
              <a:picLocks noGrp="1" noChangeAspect="1"/>
            </p:cNvPicPr>
            <p:nvPr/>
          </p:nvPicPr>
          <p:blipFill>
            <a:blip r:embed="rId2"/>
            <a:srcRect/>
            <a:stretch>
              <a:fillRect/>
            </a:stretch>
          </p:blipFill>
          <p:spPr>
            <a:xfrm>
              <a:off x="1904" y="8757"/>
              <a:ext cx="1749" cy="1611"/>
            </a:xfrm>
            <a:custGeom>
              <a:avLst/>
              <a:gdLst>
                <a:gd name="connsiteX0" fmla="*/ 1409700 w 2819400"/>
                <a:gd name="connsiteY0" fmla="*/ 0 h 2819400"/>
                <a:gd name="connsiteX1" fmla="*/ 2819400 w 2819400"/>
                <a:gd name="connsiteY1" fmla="*/ 1409700 h 2819400"/>
                <a:gd name="connsiteX2" fmla="*/ 1409700 w 2819400"/>
                <a:gd name="connsiteY2" fmla="*/ 2819400 h 2819400"/>
                <a:gd name="connsiteX3" fmla="*/ 0 w 2819400"/>
                <a:gd name="connsiteY3" fmla="*/ 1409700 h 2819400"/>
                <a:gd name="connsiteX4" fmla="*/ 1409700 w 2819400"/>
                <a:gd name="connsiteY4" fmla="*/ 0 h 281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9400" h="2819400">
                  <a:moveTo>
                    <a:pt x="1409700" y="0"/>
                  </a:moveTo>
                  <a:cubicBezTo>
                    <a:pt x="2188256" y="0"/>
                    <a:pt x="2819400" y="631144"/>
                    <a:pt x="2819400" y="1409700"/>
                  </a:cubicBezTo>
                  <a:cubicBezTo>
                    <a:pt x="2819400" y="2188256"/>
                    <a:pt x="2188256" y="2819400"/>
                    <a:pt x="1409700" y="2819400"/>
                  </a:cubicBezTo>
                  <a:cubicBezTo>
                    <a:pt x="631144" y="2819400"/>
                    <a:pt x="0" y="2188256"/>
                    <a:pt x="0" y="1409700"/>
                  </a:cubicBezTo>
                  <a:cubicBezTo>
                    <a:pt x="0" y="631144"/>
                    <a:pt x="631144" y="0"/>
                    <a:pt x="1409700" y="0"/>
                  </a:cubicBezTo>
                  <a:close/>
                </a:path>
              </a:pathLst>
            </a:custGeom>
          </p:spPr>
        </p:pic>
        <p:pic>
          <p:nvPicPr>
            <p:cNvPr id="23" name="图片占位符 11" descr="C:\Users\李波\Desktop\6666.jpg6666"/>
            <p:cNvPicPr>
              <a:picLocks noGrp="1" noChangeAspect="1"/>
            </p:cNvPicPr>
            <p:nvPr/>
          </p:nvPicPr>
          <p:blipFill>
            <a:blip r:embed="rId3"/>
            <a:srcRect/>
            <a:stretch>
              <a:fillRect/>
            </a:stretch>
          </p:blipFill>
          <p:spPr>
            <a:xfrm>
              <a:off x="5003" y="8746"/>
              <a:ext cx="1638" cy="1622"/>
            </a:xfrm>
            <a:custGeom>
              <a:avLst/>
              <a:gdLst>
                <a:gd name="connsiteX0" fmla="*/ 1409700 w 2819400"/>
                <a:gd name="connsiteY0" fmla="*/ 0 h 2819400"/>
                <a:gd name="connsiteX1" fmla="*/ 2819400 w 2819400"/>
                <a:gd name="connsiteY1" fmla="*/ 1409700 h 2819400"/>
                <a:gd name="connsiteX2" fmla="*/ 1409700 w 2819400"/>
                <a:gd name="connsiteY2" fmla="*/ 2819400 h 2819400"/>
                <a:gd name="connsiteX3" fmla="*/ 0 w 2819400"/>
                <a:gd name="connsiteY3" fmla="*/ 1409700 h 2819400"/>
                <a:gd name="connsiteX4" fmla="*/ 1409700 w 2819400"/>
                <a:gd name="connsiteY4" fmla="*/ 0 h 281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9400" h="2819400">
                  <a:moveTo>
                    <a:pt x="1409700" y="0"/>
                  </a:moveTo>
                  <a:cubicBezTo>
                    <a:pt x="2188256" y="0"/>
                    <a:pt x="2819400" y="631144"/>
                    <a:pt x="2819400" y="1409700"/>
                  </a:cubicBezTo>
                  <a:cubicBezTo>
                    <a:pt x="2819400" y="2188256"/>
                    <a:pt x="2188256" y="2819400"/>
                    <a:pt x="1409700" y="2819400"/>
                  </a:cubicBezTo>
                  <a:cubicBezTo>
                    <a:pt x="631144" y="2819400"/>
                    <a:pt x="0" y="2188256"/>
                    <a:pt x="0" y="1409700"/>
                  </a:cubicBezTo>
                  <a:cubicBezTo>
                    <a:pt x="0" y="631144"/>
                    <a:pt x="631144" y="0"/>
                    <a:pt x="1409700" y="0"/>
                  </a:cubicBezTo>
                  <a:close/>
                </a:path>
              </a:pathLst>
            </a:custGeom>
          </p:spPr>
        </p:pic>
        <p:pic>
          <p:nvPicPr>
            <p:cNvPr id="24" name="图片占位符 11" descr="C:\Users\李波\Desktop\img201406170948200.jpgimg201406170948200"/>
            <p:cNvPicPr>
              <a:picLocks noGrp="1" noChangeAspect="1"/>
            </p:cNvPicPr>
            <p:nvPr/>
          </p:nvPicPr>
          <p:blipFill>
            <a:blip r:embed="rId4"/>
            <a:srcRect/>
            <a:stretch>
              <a:fillRect/>
            </a:stretch>
          </p:blipFill>
          <p:spPr>
            <a:xfrm>
              <a:off x="8179" y="8756"/>
              <a:ext cx="1589" cy="1612"/>
            </a:xfrm>
            <a:custGeom>
              <a:avLst/>
              <a:gdLst>
                <a:gd name="connsiteX0" fmla="*/ 1409700 w 2819400"/>
                <a:gd name="connsiteY0" fmla="*/ 0 h 2819400"/>
                <a:gd name="connsiteX1" fmla="*/ 2819400 w 2819400"/>
                <a:gd name="connsiteY1" fmla="*/ 1409700 h 2819400"/>
                <a:gd name="connsiteX2" fmla="*/ 1409700 w 2819400"/>
                <a:gd name="connsiteY2" fmla="*/ 2819400 h 2819400"/>
                <a:gd name="connsiteX3" fmla="*/ 0 w 2819400"/>
                <a:gd name="connsiteY3" fmla="*/ 1409700 h 2819400"/>
                <a:gd name="connsiteX4" fmla="*/ 1409700 w 2819400"/>
                <a:gd name="connsiteY4" fmla="*/ 0 h 281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9400" h="2819400">
                  <a:moveTo>
                    <a:pt x="1409700" y="0"/>
                  </a:moveTo>
                  <a:cubicBezTo>
                    <a:pt x="2188256" y="0"/>
                    <a:pt x="2819400" y="631144"/>
                    <a:pt x="2819400" y="1409700"/>
                  </a:cubicBezTo>
                  <a:cubicBezTo>
                    <a:pt x="2819400" y="2188256"/>
                    <a:pt x="2188256" y="2819400"/>
                    <a:pt x="1409700" y="2819400"/>
                  </a:cubicBezTo>
                  <a:cubicBezTo>
                    <a:pt x="631144" y="2819400"/>
                    <a:pt x="0" y="2188256"/>
                    <a:pt x="0" y="1409700"/>
                  </a:cubicBezTo>
                  <a:cubicBezTo>
                    <a:pt x="0" y="631144"/>
                    <a:pt x="631144" y="0"/>
                    <a:pt x="1409700" y="0"/>
                  </a:cubicBezTo>
                  <a:close/>
                </a:path>
              </a:pathLst>
            </a:custGeom>
          </p:spPr>
        </p:pic>
      </p:grpSp>
      <p:pic>
        <p:nvPicPr>
          <p:cNvPr id="41" name="图片 40"/>
          <p:cNvPicPr>
            <a:picLocks noChangeAspect="1"/>
          </p:cNvPicPr>
          <p:nvPr/>
        </p:nvPicPr>
        <p:blipFill>
          <a:blip r:embed="rId5"/>
          <a:stretch>
            <a:fillRect/>
          </a:stretch>
        </p:blipFill>
        <p:spPr>
          <a:xfrm rot="16200000">
            <a:off x="728980" y="659765"/>
            <a:ext cx="824230" cy="845185"/>
          </a:xfrm>
          <a:prstGeom prst="rect">
            <a:avLst/>
          </a:prstGeom>
        </p:spPr>
      </p:pic>
      <p:sp>
        <p:nvSpPr>
          <p:cNvPr id="42" name="文本框 41"/>
          <p:cNvSpPr txBox="1"/>
          <p:nvPr/>
        </p:nvSpPr>
        <p:spPr>
          <a:xfrm>
            <a:off x="1684020" y="706755"/>
            <a:ext cx="4455795" cy="645160"/>
          </a:xfrm>
          <a:prstGeom prst="rect">
            <a:avLst/>
          </a:prstGeom>
          <a:noFill/>
        </p:spPr>
        <p:txBody>
          <a:bodyPr wrap="square" rtlCol="0" anchor="t">
            <a:spAutoFit/>
            <a:scene3d>
              <a:camera prst="orthographicFront"/>
              <a:lightRig rig="threePt" dir="t"/>
            </a:scene3d>
          </a:bodyPr>
          <a:lstStyle/>
          <a:p>
            <a:r>
              <a:rPr lang="zh-CN" altLang="en-US" sz="3600" b="1">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现代人的健身困惑</a:t>
            </a:r>
          </a:p>
        </p:txBody>
      </p:sp>
      <p:pic>
        <p:nvPicPr>
          <p:cNvPr id="18" name="图片 17"/>
          <p:cNvPicPr>
            <a:picLocks noChangeAspect="1"/>
          </p:cNvPicPr>
          <p:nvPr/>
        </p:nvPicPr>
        <p:blipFill rotWithShape="1">
          <a:blip r:embed="rId6" cstate="print">
            <a:extLst>
              <a:ext uri="{28A0092B-C50C-407E-A947-70E740481C1C}">
                <a14:useLocalDpi xmlns:a14="http://schemas.microsoft.com/office/drawing/2010/main" val="0"/>
              </a:ext>
            </a:extLst>
          </a:blip>
          <a:srcRect/>
          <a:stretch>
            <a:fillRect/>
          </a:stretch>
        </p:blipFill>
        <p:spPr>
          <a:xfrm>
            <a:off x="7654290" y="598170"/>
            <a:ext cx="3790950" cy="5661025"/>
          </a:xfrm>
          <a:prstGeom prst="rect">
            <a:avLst/>
          </a:prstGeom>
        </p:spPr>
      </p:pic>
      <p:pic>
        <p:nvPicPr>
          <p:cNvPr id="10" name="图片 9">
            <a:extLst>
              <a:ext uri="{FF2B5EF4-FFF2-40B4-BE49-F238E27FC236}">
                <a16:creationId xmlns:a16="http://schemas.microsoft.com/office/drawing/2014/main" id="{7EB1DDAB-8F10-4481-A6BC-6B13C84EE39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53850" y="-1270"/>
            <a:ext cx="2138150" cy="68294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704850" y="1762125"/>
            <a:ext cx="2781300" cy="2781300"/>
            <a:chOff x="1505599" y="1967143"/>
            <a:chExt cx="2413178" cy="2413178"/>
          </a:xfrm>
        </p:grpSpPr>
        <p:sp>
          <p:nvSpPr>
            <p:cNvPr id="31" name="椭圆 30"/>
            <p:cNvSpPr/>
            <p:nvPr/>
          </p:nvSpPr>
          <p:spPr>
            <a:xfrm>
              <a:off x="1633390" y="2094934"/>
              <a:ext cx="2157594" cy="215759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椭圆 19"/>
            <p:cNvSpPr/>
            <p:nvPr/>
          </p:nvSpPr>
          <p:spPr>
            <a:xfrm>
              <a:off x="1505599" y="1967143"/>
              <a:ext cx="2413178" cy="2413178"/>
            </a:xfrm>
            <a:prstGeom prst="ellipse">
              <a:avLst/>
            </a:prstGeom>
            <a:noFill/>
            <a:ln>
              <a:solidFill>
                <a:schemeClr val="accent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pic>
        <p:nvPicPr>
          <p:cNvPr id="2" name="图片 1"/>
          <p:cNvPicPr>
            <a:picLocks noChangeAspect="1"/>
          </p:cNvPicPr>
          <p:nvPr/>
        </p:nvPicPr>
        <p:blipFill>
          <a:blip r:embed="rId2"/>
          <a:stretch>
            <a:fillRect/>
          </a:stretch>
        </p:blipFill>
        <p:spPr>
          <a:xfrm rot="16200000">
            <a:off x="739775" y="659765"/>
            <a:ext cx="824230" cy="845185"/>
          </a:xfrm>
          <a:prstGeom prst="rect">
            <a:avLst/>
          </a:prstGeom>
        </p:spPr>
      </p:pic>
      <p:sp>
        <p:nvSpPr>
          <p:cNvPr id="4" name="文本框 3"/>
          <p:cNvSpPr txBox="1"/>
          <p:nvPr/>
        </p:nvSpPr>
        <p:spPr>
          <a:xfrm>
            <a:off x="1691640" y="760095"/>
            <a:ext cx="5408295" cy="645160"/>
          </a:xfrm>
          <a:prstGeom prst="rect">
            <a:avLst/>
          </a:prstGeom>
          <a:noFill/>
        </p:spPr>
        <p:txBody>
          <a:bodyPr wrap="square" rtlCol="0" anchor="t">
            <a:spAutoFit/>
            <a:scene3d>
              <a:camera prst="orthographicFront"/>
              <a:lightRig rig="threePt" dir="t"/>
            </a:scene3d>
          </a:bodyPr>
          <a:lstStyle/>
          <a:p>
            <a:r>
              <a:rPr lang="zh-CN" altLang="en-US" sz="3600" b="1">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健身人群的</a:t>
            </a:r>
            <a:r>
              <a:rPr lang="zh-CN" altLang="en-US" sz="3600" b="1">
                <a:solidFill>
                  <a:srgbClr val="E0674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三大痛点</a:t>
            </a:r>
          </a:p>
        </p:txBody>
      </p:sp>
      <p:sp>
        <p:nvSpPr>
          <p:cNvPr id="15" name="文本框 14"/>
          <p:cNvSpPr txBox="1"/>
          <p:nvPr/>
        </p:nvSpPr>
        <p:spPr>
          <a:xfrm>
            <a:off x="1089660" y="2738120"/>
            <a:ext cx="2011680" cy="829945"/>
          </a:xfrm>
          <a:prstGeom prst="rect">
            <a:avLst/>
          </a:prstGeom>
          <a:noFill/>
          <a:extLst>
            <a:ext uri="{909E8E84-426E-40DD-AFC4-6F175D3DCCD1}">
              <a14:hiddenFill xmlns:a14="http://schemas.microsoft.com/office/drawing/2010/main">
                <a:solidFill>
                  <a:schemeClr val="bg1"/>
                </a:solidFill>
              </a14:hiddenFill>
            </a:ext>
          </a:extLst>
        </p:spPr>
        <p:txBody>
          <a:bodyPr wrap="none" rtlCol="0">
            <a:spAutoFit/>
            <a:scene3d>
              <a:camera prst="orthographicFront"/>
              <a:lightRig rig="threePt" dir="t"/>
            </a:scene3d>
          </a:bodyPr>
          <a:lstStyle/>
          <a:p>
            <a:r>
              <a:rPr lang="zh-CN" altLang="en-US" sz="4800" b="1">
                <a:solidFill>
                  <a:schemeClr val="bg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没时间</a:t>
            </a:r>
          </a:p>
        </p:txBody>
      </p:sp>
      <p:grpSp>
        <p:nvGrpSpPr>
          <p:cNvPr id="22" name="组合 21"/>
          <p:cNvGrpSpPr/>
          <p:nvPr/>
        </p:nvGrpSpPr>
        <p:grpSpPr>
          <a:xfrm>
            <a:off x="4535135" y="2428153"/>
            <a:ext cx="2413178" cy="2413178"/>
            <a:chOff x="1505599" y="1967143"/>
            <a:chExt cx="2413178" cy="2413178"/>
          </a:xfrm>
        </p:grpSpPr>
        <p:sp>
          <p:nvSpPr>
            <p:cNvPr id="23" name="椭圆 22"/>
            <p:cNvSpPr/>
            <p:nvPr/>
          </p:nvSpPr>
          <p:spPr>
            <a:xfrm>
              <a:off x="1633390" y="2094934"/>
              <a:ext cx="2157594" cy="2157594"/>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4" name="椭圆 23"/>
            <p:cNvSpPr/>
            <p:nvPr/>
          </p:nvSpPr>
          <p:spPr>
            <a:xfrm>
              <a:off x="1505599" y="1967143"/>
              <a:ext cx="2413178" cy="2413178"/>
            </a:xfrm>
            <a:prstGeom prst="ellipse">
              <a:avLst/>
            </a:prstGeom>
            <a:noFill/>
            <a:ln>
              <a:solidFill>
                <a:schemeClr val="accent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41" name="文本框 40"/>
          <p:cNvSpPr txBox="1"/>
          <p:nvPr/>
        </p:nvSpPr>
        <p:spPr>
          <a:xfrm>
            <a:off x="4733290" y="3281680"/>
            <a:ext cx="2011680" cy="645160"/>
          </a:xfrm>
          <a:prstGeom prst="rect">
            <a:avLst/>
          </a:prstGeom>
          <a:noFill/>
          <a:extLst>
            <a:ext uri="{909E8E84-426E-40DD-AFC4-6F175D3DCCD1}">
              <a14:hiddenFill xmlns:a14="http://schemas.microsoft.com/office/drawing/2010/main">
                <a:solidFill>
                  <a:schemeClr val="bg1"/>
                </a:solidFill>
              </a14:hiddenFill>
            </a:ext>
          </a:extLst>
        </p:spPr>
        <p:txBody>
          <a:bodyPr wrap="none" rtlCol="0">
            <a:spAutoFit/>
            <a:scene3d>
              <a:camera prst="orthographicFront"/>
              <a:lightRig rig="threePt" dir="t"/>
            </a:scene3d>
          </a:bodyPr>
          <a:lstStyle/>
          <a:p>
            <a:r>
              <a:rPr lang="zh-CN" altLang="en-US" sz="3600" b="1">
                <a:solidFill>
                  <a:schemeClr val="bg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缺乏毅力</a:t>
            </a:r>
          </a:p>
        </p:txBody>
      </p:sp>
      <p:grpSp>
        <p:nvGrpSpPr>
          <p:cNvPr id="42" name="组合 41"/>
          <p:cNvGrpSpPr/>
          <p:nvPr/>
        </p:nvGrpSpPr>
        <p:grpSpPr>
          <a:xfrm>
            <a:off x="2527935" y="4736465"/>
            <a:ext cx="1978025" cy="1978025"/>
            <a:chOff x="1505599" y="1967143"/>
            <a:chExt cx="2413178" cy="2413178"/>
          </a:xfrm>
        </p:grpSpPr>
        <p:sp>
          <p:nvSpPr>
            <p:cNvPr id="55" name="椭圆 54"/>
            <p:cNvSpPr/>
            <p:nvPr/>
          </p:nvSpPr>
          <p:spPr>
            <a:xfrm>
              <a:off x="1633390" y="2094934"/>
              <a:ext cx="2157594" cy="21575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6" name="椭圆 55"/>
            <p:cNvSpPr/>
            <p:nvPr/>
          </p:nvSpPr>
          <p:spPr>
            <a:xfrm>
              <a:off x="1505599" y="1967143"/>
              <a:ext cx="2413178" cy="2413178"/>
            </a:xfrm>
            <a:prstGeom prst="ellipse">
              <a:avLst/>
            </a:prstGeom>
            <a:noFill/>
            <a:ln>
              <a:solidFill>
                <a:schemeClr val="accent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57" name="文本框 56"/>
          <p:cNvSpPr txBox="1"/>
          <p:nvPr/>
        </p:nvSpPr>
        <p:spPr>
          <a:xfrm>
            <a:off x="2713990" y="5464810"/>
            <a:ext cx="1605280" cy="521970"/>
          </a:xfrm>
          <a:prstGeom prst="rect">
            <a:avLst/>
          </a:prstGeom>
          <a:noFill/>
          <a:extLst>
            <a:ext uri="{909E8E84-426E-40DD-AFC4-6F175D3DCCD1}">
              <a14:hiddenFill xmlns:a14="http://schemas.microsoft.com/office/drawing/2010/main">
                <a:solidFill>
                  <a:schemeClr val="bg1"/>
                </a:solidFill>
              </a14:hiddenFill>
            </a:ext>
          </a:extLst>
        </p:spPr>
        <p:txBody>
          <a:bodyPr wrap="none" rtlCol="0">
            <a:spAutoFit/>
            <a:scene3d>
              <a:camera prst="orthographicFront"/>
              <a:lightRig rig="threePt" dir="t"/>
            </a:scene3d>
          </a:bodyPr>
          <a:lstStyle/>
          <a:p>
            <a:r>
              <a:rPr lang="zh-CN" altLang="en-US" sz="2800" b="1">
                <a:solidFill>
                  <a:schemeClr val="bg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在意价格</a:t>
            </a:r>
          </a:p>
        </p:txBody>
      </p:sp>
      <p:sp>
        <p:nvSpPr>
          <p:cNvPr id="9" name="等腰三角形 8"/>
          <p:cNvSpPr/>
          <p:nvPr/>
        </p:nvSpPr>
        <p:spPr>
          <a:xfrm>
            <a:off x="12559938" y="2928892"/>
            <a:ext cx="4725670" cy="3558540"/>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cxnSp>
        <p:nvCxnSpPr>
          <p:cNvPr id="11" name="直接连接符 10"/>
          <p:cNvCxnSpPr/>
          <p:nvPr/>
        </p:nvCxnSpPr>
        <p:spPr>
          <a:xfrm>
            <a:off x="14212843" y="3803922"/>
            <a:ext cx="21831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3364483" y="4847862"/>
            <a:ext cx="3482975"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3927093" y="4059192"/>
            <a:ext cx="2240280" cy="368300"/>
          </a:xfrm>
          <a:prstGeom prst="rect">
            <a:avLst/>
          </a:prstGeom>
          <a:noFill/>
        </p:spPr>
        <p:txBody>
          <a:bodyPr wrap="none" rtlCol="0">
            <a:spAutoFit/>
          </a:bodyPr>
          <a:lstStyle/>
          <a:p>
            <a:r>
              <a:rPr lang="zh-CN" altLang="en-US">
                <a:latin typeface="微软雅黑" panose="020B0503020204020204" charset="-122"/>
                <a:ea typeface="微软雅黑" panose="020B0503020204020204" charset="-122"/>
              </a:rPr>
              <a:t>健身房、健身工作室</a:t>
            </a:r>
          </a:p>
        </p:txBody>
      </p:sp>
      <p:sp>
        <p:nvSpPr>
          <p:cNvPr id="16" name="文本框 15"/>
          <p:cNvSpPr txBox="1"/>
          <p:nvPr/>
        </p:nvSpPr>
        <p:spPr>
          <a:xfrm>
            <a:off x="13584193" y="5297442"/>
            <a:ext cx="2926080" cy="368300"/>
          </a:xfrm>
          <a:prstGeom prst="rect">
            <a:avLst/>
          </a:prstGeom>
          <a:noFill/>
        </p:spPr>
        <p:txBody>
          <a:bodyPr wrap="none" rtlCol="0">
            <a:spAutoFit/>
          </a:bodyPr>
          <a:lstStyle/>
          <a:p>
            <a:r>
              <a:rPr lang="zh-CN" altLang="en-US">
                <a:latin typeface="微软雅黑" panose="020B0503020204020204" charset="-122"/>
                <a:ea typeface="微软雅黑" panose="020B0503020204020204" charset="-122"/>
              </a:rPr>
              <a:t>户外、家里、办公室、其他</a:t>
            </a:r>
          </a:p>
        </p:txBody>
      </p:sp>
      <p:sp>
        <p:nvSpPr>
          <p:cNvPr id="17" name="文本框 16"/>
          <p:cNvSpPr txBox="1"/>
          <p:nvPr/>
        </p:nvSpPr>
        <p:spPr>
          <a:xfrm>
            <a:off x="14155693" y="3271157"/>
            <a:ext cx="1783080" cy="368300"/>
          </a:xfrm>
          <a:prstGeom prst="rect">
            <a:avLst/>
          </a:prstGeom>
          <a:noFill/>
        </p:spPr>
        <p:txBody>
          <a:bodyPr wrap="none" rtlCol="0">
            <a:spAutoFit/>
          </a:bodyPr>
          <a:lstStyle/>
          <a:p>
            <a:r>
              <a:rPr lang="zh-CN" altLang="en-US">
                <a:latin typeface="微软雅黑" panose="020B0503020204020204" charset="-122"/>
                <a:ea typeface="微软雅黑" panose="020B0503020204020204" charset="-122"/>
              </a:rPr>
              <a:t>高级健身俱乐部</a:t>
            </a:r>
          </a:p>
        </p:txBody>
      </p:sp>
      <p:sp>
        <p:nvSpPr>
          <p:cNvPr id="26" name="文本框 25"/>
          <p:cNvSpPr txBox="1"/>
          <p:nvPr/>
        </p:nvSpPr>
        <p:spPr>
          <a:xfrm>
            <a:off x="14383385" y="2425518"/>
            <a:ext cx="1097280" cy="368300"/>
          </a:xfrm>
          <a:prstGeom prst="rect">
            <a:avLst/>
          </a:prstGeom>
          <a:noFill/>
        </p:spPr>
        <p:txBody>
          <a:bodyPr wrap="none" rtlCol="0">
            <a:spAutoFit/>
          </a:bodyPr>
          <a:lstStyle/>
          <a:p>
            <a:r>
              <a:rPr lang="zh-CN" altLang="en-US" dirty="0"/>
              <a:t>人群占比</a:t>
            </a:r>
          </a:p>
        </p:txBody>
      </p:sp>
      <p:sp>
        <p:nvSpPr>
          <p:cNvPr id="27" name="文本框 26"/>
          <p:cNvSpPr txBox="1"/>
          <p:nvPr/>
        </p:nvSpPr>
        <p:spPr>
          <a:xfrm>
            <a:off x="13252723" y="5813062"/>
            <a:ext cx="3589020" cy="368300"/>
          </a:xfrm>
          <a:prstGeom prst="rect">
            <a:avLst/>
          </a:prstGeom>
          <a:noFill/>
        </p:spPr>
        <p:txBody>
          <a:bodyPr wrap="none" rtlCol="0">
            <a:spAutoFit/>
          </a:bodyPr>
          <a:lstStyle/>
          <a:p>
            <a:r>
              <a:rPr lang="zh-CN" altLang="en-US"/>
              <a:t>缺少时间 或 缺少毅力 或 关注价格</a:t>
            </a:r>
          </a:p>
        </p:txBody>
      </p:sp>
      <p:sp>
        <p:nvSpPr>
          <p:cNvPr id="28" name="文本框 27"/>
          <p:cNvSpPr txBox="1"/>
          <p:nvPr/>
        </p:nvSpPr>
        <p:spPr>
          <a:xfrm>
            <a:off x="14155693" y="4427492"/>
            <a:ext cx="1783080" cy="368300"/>
          </a:xfrm>
          <a:prstGeom prst="rect">
            <a:avLst/>
          </a:prstGeom>
          <a:noFill/>
        </p:spPr>
        <p:txBody>
          <a:bodyPr wrap="none" rtlCol="0">
            <a:spAutoFit/>
          </a:bodyPr>
          <a:lstStyle/>
          <a:p>
            <a:r>
              <a:rPr lang="zh-CN" altLang="en-US"/>
              <a:t>有时间、有毅力</a:t>
            </a:r>
          </a:p>
        </p:txBody>
      </p:sp>
      <p:sp>
        <p:nvSpPr>
          <p:cNvPr id="2050" name=" 2050"/>
          <p:cNvSpPr/>
          <p:nvPr/>
        </p:nvSpPr>
        <p:spPr bwMode="auto">
          <a:xfrm>
            <a:off x="7964170" y="1761490"/>
            <a:ext cx="598170" cy="4648835"/>
          </a:xfrm>
          <a:custGeom>
            <a:avLst/>
            <a:gdLst>
              <a:gd name="T0" fmla="*/ 2147483646 w 41"/>
              <a:gd name="T1" fmla="*/ 2147483646 h 281"/>
              <a:gd name="T2" fmla="*/ 2147483646 w 41"/>
              <a:gd name="T3" fmla="*/ 2147483646 h 281"/>
              <a:gd name="T4" fmla="*/ 0 w 41"/>
              <a:gd name="T5" fmla="*/ 0 h 281"/>
              <a:gd name="T6" fmla="*/ 2147483646 w 41"/>
              <a:gd name="T7" fmla="*/ 2147483646 h 281"/>
              <a:gd name="T8" fmla="*/ 2147483646 w 41"/>
              <a:gd name="T9" fmla="*/ 2147483646 h 281"/>
              <a:gd name="T10" fmla="*/ 2147483646 w 41"/>
              <a:gd name="T11" fmla="*/ 2147483646 h 281"/>
              <a:gd name="T12" fmla="*/ 2147483646 w 41"/>
              <a:gd name="T13" fmla="*/ 2147483646 h 281"/>
              <a:gd name="T14" fmla="*/ 2147483646 w 41"/>
              <a:gd name="T15" fmla="*/ 2147483646 h 281"/>
              <a:gd name="T16" fmla="*/ 2147483646 w 41"/>
              <a:gd name="T17" fmla="*/ 2147483646 h 281"/>
              <a:gd name="T18" fmla="*/ 2147483646 w 41"/>
              <a:gd name="T19" fmla="*/ 2147483646 h 281"/>
              <a:gd name="T20" fmla="*/ 2147483646 w 41"/>
              <a:gd name="T21" fmla="*/ 2147483646 h 281"/>
              <a:gd name="T22" fmla="*/ 2147483646 w 41"/>
              <a:gd name="T23" fmla="*/ 2147483646 h 281"/>
              <a:gd name="T24" fmla="*/ 2147483646 w 41"/>
              <a:gd name="T25" fmla="*/ 2147483646 h 281"/>
              <a:gd name="T26" fmla="*/ 0 w 41"/>
              <a:gd name="T27" fmla="*/ 2147483646 h 281"/>
              <a:gd name="T28" fmla="*/ 2147483646 w 41"/>
              <a:gd name="T29" fmla="*/ 2147483646 h 281"/>
              <a:gd name="T30" fmla="*/ 2147483646 w 41"/>
              <a:gd name="T31" fmla="*/ 2147483646 h 281"/>
              <a:gd name="T32" fmla="*/ 2147483646 w 41"/>
              <a:gd name="T33" fmla="*/ 2147483646 h 281"/>
              <a:gd name="T34" fmla="*/ 2147483646 w 41"/>
              <a:gd name="T35" fmla="*/ 2147483646 h 281"/>
              <a:gd name="T36" fmla="*/ 2147483646 w 41"/>
              <a:gd name="T37" fmla="*/ 2147483646 h 281"/>
              <a:gd name="T38" fmla="*/ 2147483646 w 41"/>
              <a:gd name="T39" fmla="*/ 2147483646 h 281"/>
              <a:gd name="T40" fmla="*/ 2147483646 w 41"/>
              <a:gd name="T41" fmla="*/ 2147483646 h 281"/>
              <a:gd name="T42" fmla="*/ 2147483646 w 41"/>
              <a:gd name="T43" fmla="*/ 2147483646 h 28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1" h="281">
                <a:moveTo>
                  <a:pt x="15" y="41"/>
                </a:moveTo>
                <a:cubicBezTo>
                  <a:pt x="15" y="29"/>
                  <a:pt x="13" y="19"/>
                  <a:pt x="11" y="13"/>
                </a:cubicBezTo>
                <a:cubicBezTo>
                  <a:pt x="9" y="7"/>
                  <a:pt x="5" y="2"/>
                  <a:pt x="0" y="0"/>
                </a:cubicBezTo>
                <a:cubicBezTo>
                  <a:pt x="10" y="0"/>
                  <a:pt x="17" y="3"/>
                  <a:pt x="21" y="9"/>
                </a:cubicBezTo>
                <a:cubicBezTo>
                  <a:pt x="25" y="14"/>
                  <a:pt x="27" y="27"/>
                  <a:pt x="27" y="45"/>
                </a:cubicBezTo>
                <a:cubicBezTo>
                  <a:pt x="27" y="103"/>
                  <a:pt x="27" y="103"/>
                  <a:pt x="27" y="103"/>
                </a:cubicBezTo>
                <a:cubicBezTo>
                  <a:pt x="27" y="114"/>
                  <a:pt x="28" y="122"/>
                  <a:pt x="30" y="128"/>
                </a:cubicBezTo>
                <a:cubicBezTo>
                  <a:pt x="32" y="134"/>
                  <a:pt x="35" y="138"/>
                  <a:pt x="41" y="141"/>
                </a:cubicBezTo>
                <a:cubicBezTo>
                  <a:pt x="35" y="143"/>
                  <a:pt x="31" y="147"/>
                  <a:pt x="30" y="153"/>
                </a:cubicBezTo>
                <a:cubicBezTo>
                  <a:pt x="28" y="158"/>
                  <a:pt x="27" y="167"/>
                  <a:pt x="27" y="179"/>
                </a:cubicBezTo>
                <a:cubicBezTo>
                  <a:pt x="27" y="232"/>
                  <a:pt x="27" y="232"/>
                  <a:pt x="27" y="232"/>
                </a:cubicBezTo>
                <a:cubicBezTo>
                  <a:pt x="27" y="245"/>
                  <a:pt x="26" y="255"/>
                  <a:pt x="25" y="262"/>
                </a:cubicBezTo>
                <a:cubicBezTo>
                  <a:pt x="23" y="269"/>
                  <a:pt x="20" y="274"/>
                  <a:pt x="16" y="277"/>
                </a:cubicBezTo>
                <a:cubicBezTo>
                  <a:pt x="12" y="279"/>
                  <a:pt x="7" y="281"/>
                  <a:pt x="0" y="281"/>
                </a:cubicBezTo>
                <a:cubicBezTo>
                  <a:pt x="5" y="279"/>
                  <a:pt x="9" y="274"/>
                  <a:pt x="11" y="268"/>
                </a:cubicBezTo>
                <a:cubicBezTo>
                  <a:pt x="13" y="261"/>
                  <a:pt x="15" y="252"/>
                  <a:pt x="15" y="240"/>
                </a:cubicBezTo>
                <a:cubicBezTo>
                  <a:pt x="15" y="186"/>
                  <a:pt x="15" y="186"/>
                  <a:pt x="15" y="186"/>
                </a:cubicBezTo>
                <a:cubicBezTo>
                  <a:pt x="15" y="172"/>
                  <a:pt x="15" y="162"/>
                  <a:pt x="17" y="155"/>
                </a:cubicBezTo>
                <a:cubicBezTo>
                  <a:pt x="19" y="148"/>
                  <a:pt x="23" y="144"/>
                  <a:pt x="29" y="141"/>
                </a:cubicBezTo>
                <a:cubicBezTo>
                  <a:pt x="23" y="138"/>
                  <a:pt x="19" y="133"/>
                  <a:pt x="17" y="127"/>
                </a:cubicBezTo>
                <a:cubicBezTo>
                  <a:pt x="15" y="121"/>
                  <a:pt x="15" y="111"/>
                  <a:pt x="15" y="98"/>
                </a:cubicBezTo>
                <a:lnTo>
                  <a:pt x="15" y="41"/>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
        <p:nvSpPr>
          <p:cNvPr id="13" name="文本框 12"/>
          <p:cNvSpPr txBox="1"/>
          <p:nvPr/>
        </p:nvSpPr>
        <p:spPr>
          <a:xfrm>
            <a:off x="8913495" y="3691890"/>
            <a:ext cx="2673985" cy="645160"/>
          </a:xfrm>
          <a:prstGeom prst="rect">
            <a:avLst/>
          </a:prstGeom>
          <a:noFill/>
        </p:spPr>
        <p:txBody>
          <a:bodyPr wrap="square" rtlCol="0">
            <a:spAutoFit/>
            <a:scene3d>
              <a:camera prst="orthographicFront"/>
              <a:lightRig rig="threePt" dir="t"/>
            </a:scene3d>
          </a:bodyPr>
          <a:lstStyle/>
          <a:p>
            <a:r>
              <a:rPr lang="zh-CN" altLang="en-US" sz="3600" b="1">
                <a:solidFill>
                  <a:schemeClr val="accent2"/>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占</a:t>
            </a:r>
            <a:r>
              <a:rPr lang="en-US" altLang="zh-CN" sz="3600" b="1">
                <a:solidFill>
                  <a:schemeClr val="accent2"/>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80%</a:t>
            </a:r>
            <a:r>
              <a:rPr lang="zh-CN" altLang="en-US" sz="3600" b="1">
                <a:solidFill>
                  <a:schemeClr val="accent2"/>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以上！</a:t>
            </a:r>
          </a:p>
        </p:txBody>
      </p:sp>
      <p:pic>
        <p:nvPicPr>
          <p:cNvPr id="25" name="图片 24"/>
          <p:cNvPicPr>
            <a:picLocks noChangeAspect="1"/>
          </p:cNvPicPr>
          <p:nvPr/>
        </p:nvPicPr>
        <p:blipFill>
          <a:blip r:embed="rId3"/>
          <a:stretch>
            <a:fillRect/>
          </a:stretch>
        </p:blipFill>
        <p:spPr>
          <a:xfrm>
            <a:off x="12870815" y="360045"/>
            <a:ext cx="5640070" cy="2195830"/>
          </a:xfrm>
          <a:prstGeom prst="rect">
            <a:avLst/>
          </a:prstGeom>
        </p:spPr>
      </p:pic>
      <p:pic>
        <p:nvPicPr>
          <p:cNvPr id="29" name="图片 28">
            <a:extLst>
              <a:ext uri="{FF2B5EF4-FFF2-40B4-BE49-F238E27FC236}">
                <a16:creationId xmlns:a16="http://schemas.microsoft.com/office/drawing/2014/main" id="{A1C74CA3-4F15-46B9-8120-19D98E06EF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53850" y="-1270"/>
            <a:ext cx="2138150" cy="68294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2"/>
          <a:stretch>
            <a:fillRect/>
          </a:stretch>
        </p:blipFill>
        <p:spPr>
          <a:xfrm rot="16200000">
            <a:off x="739775" y="659765"/>
            <a:ext cx="824230" cy="845185"/>
          </a:xfrm>
          <a:prstGeom prst="rect">
            <a:avLst/>
          </a:prstGeom>
        </p:spPr>
      </p:pic>
      <p:sp>
        <p:nvSpPr>
          <p:cNvPr id="4" name="文本框 3"/>
          <p:cNvSpPr txBox="1"/>
          <p:nvPr/>
        </p:nvSpPr>
        <p:spPr>
          <a:xfrm>
            <a:off x="1659255" y="670560"/>
            <a:ext cx="9004300" cy="645160"/>
          </a:xfrm>
          <a:prstGeom prst="rect">
            <a:avLst/>
          </a:prstGeom>
          <a:noFill/>
        </p:spPr>
        <p:txBody>
          <a:bodyPr wrap="square" rtlCol="0" anchor="t">
            <a:spAutoFit/>
            <a:scene3d>
              <a:camera prst="orthographicFront"/>
              <a:lightRig rig="threePt" dir="t"/>
            </a:scene3d>
          </a:bodyPr>
          <a:lstStyle/>
          <a:p>
            <a:r>
              <a:rPr lang="zh-CN" altLang="en-US" sz="3600" b="1" dirty="0">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碎片化健身，</a:t>
            </a:r>
            <a:r>
              <a:rPr lang="zh-CN" altLang="en-US" sz="3600" b="1" dirty="0">
                <a:solidFill>
                  <a:srgbClr val="E0674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让没时间不再成为理由！</a:t>
            </a:r>
          </a:p>
        </p:txBody>
      </p:sp>
      <p:sp>
        <p:nvSpPr>
          <p:cNvPr id="5" name="圆: 空心 7"/>
          <p:cNvSpPr/>
          <p:nvPr>
            <p:custDataLst>
              <p:tags r:id="rId1"/>
            </p:custDataLst>
          </p:nvPr>
        </p:nvSpPr>
        <p:spPr>
          <a:xfrm>
            <a:off x="5240724" y="5936799"/>
            <a:ext cx="210492" cy="210492"/>
          </a:xfrm>
          <a:prstGeom prst="donut">
            <a:avLst>
              <a:gd name="adj" fmla="val 19044"/>
            </a:avLst>
          </a:prstGeom>
          <a:solidFill>
            <a:schemeClr val="accent2"/>
          </a:solidFill>
          <a:ln>
            <a:solidFill>
              <a:schemeClr val="accent2"/>
            </a:solidFill>
          </a:ln>
        </p:spPr>
        <p:style>
          <a:lnRef idx="2">
            <a:srgbClr val="09948A">
              <a:shade val="50000"/>
            </a:srgbClr>
          </a:lnRef>
          <a:fillRef idx="1">
            <a:srgbClr val="09948A"/>
          </a:fillRef>
          <a:effectRef idx="0">
            <a:srgbClr val="09948A"/>
          </a:effectRef>
          <a:fontRef idx="minor">
            <a:sysClr val="window" lastClr="FFFFFF"/>
          </a:fontRef>
        </p:style>
        <p:txBody>
          <a:bodyPr rtlCol="0" anchor="ctr"/>
          <a:lstStyle/>
          <a:p>
            <a:pPr algn="ctr"/>
            <a:endParaRPr lang="zh-CN" altLang="en-US">
              <a:solidFill>
                <a:sysClr val="windowText" lastClr="000000"/>
              </a:solidFill>
            </a:endParaRPr>
          </a:p>
        </p:txBody>
      </p:sp>
      <p:sp>
        <p:nvSpPr>
          <p:cNvPr id="13" name="圆: 空心 8"/>
          <p:cNvSpPr/>
          <p:nvPr>
            <p:custDataLst>
              <p:tags r:id="rId2"/>
            </p:custDataLst>
          </p:nvPr>
        </p:nvSpPr>
        <p:spPr>
          <a:xfrm>
            <a:off x="5240724" y="4003840"/>
            <a:ext cx="210492" cy="210492"/>
          </a:xfrm>
          <a:prstGeom prst="donut">
            <a:avLst>
              <a:gd name="adj" fmla="val 19044"/>
            </a:avLst>
          </a:prstGeom>
          <a:solidFill>
            <a:schemeClr val="accent2"/>
          </a:solidFill>
          <a:ln>
            <a:solidFill>
              <a:schemeClr val="accent2"/>
            </a:solidFill>
          </a:ln>
        </p:spPr>
        <p:style>
          <a:lnRef idx="2">
            <a:srgbClr val="09948A">
              <a:shade val="50000"/>
            </a:srgbClr>
          </a:lnRef>
          <a:fillRef idx="1">
            <a:srgbClr val="09948A"/>
          </a:fillRef>
          <a:effectRef idx="0">
            <a:srgbClr val="09948A"/>
          </a:effectRef>
          <a:fontRef idx="minor">
            <a:sysClr val="window" lastClr="FFFFFF"/>
          </a:fontRef>
        </p:style>
        <p:txBody>
          <a:bodyPr rtlCol="0" anchor="ctr"/>
          <a:lstStyle/>
          <a:p>
            <a:pPr algn="ctr"/>
            <a:endParaRPr lang="zh-CN" altLang="en-US">
              <a:solidFill>
                <a:sysClr val="windowText" lastClr="000000"/>
              </a:solidFill>
            </a:endParaRPr>
          </a:p>
        </p:txBody>
      </p:sp>
      <p:sp>
        <p:nvSpPr>
          <p:cNvPr id="15" name="圆: 空心 9"/>
          <p:cNvSpPr/>
          <p:nvPr>
            <p:custDataLst>
              <p:tags r:id="rId3"/>
            </p:custDataLst>
          </p:nvPr>
        </p:nvSpPr>
        <p:spPr>
          <a:xfrm>
            <a:off x="5240724" y="2028336"/>
            <a:ext cx="210492" cy="210492"/>
          </a:xfrm>
          <a:prstGeom prst="donut">
            <a:avLst>
              <a:gd name="adj" fmla="val 19044"/>
            </a:avLst>
          </a:prstGeom>
          <a:solidFill>
            <a:schemeClr val="accent2"/>
          </a:solidFill>
          <a:ln>
            <a:solidFill>
              <a:schemeClr val="accent2"/>
            </a:solidFill>
          </a:ln>
        </p:spPr>
        <p:style>
          <a:lnRef idx="2">
            <a:srgbClr val="09948A">
              <a:shade val="50000"/>
            </a:srgbClr>
          </a:lnRef>
          <a:fillRef idx="1">
            <a:srgbClr val="09948A"/>
          </a:fillRef>
          <a:effectRef idx="0">
            <a:srgbClr val="09948A"/>
          </a:effectRef>
          <a:fontRef idx="minor">
            <a:sysClr val="window" lastClr="FFFFFF"/>
          </a:fontRef>
        </p:style>
        <p:txBody>
          <a:bodyPr rtlCol="0" anchor="ctr"/>
          <a:lstStyle/>
          <a:p>
            <a:pPr algn="ctr"/>
            <a:endParaRPr lang="zh-CN" altLang="en-US">
              <a:solidFill>
                <a:sysClr val="windowText" lastClr="000000"/>
              </a:solidFill>
            </a:endParaRPr>
          </a:p>
        </p:txBody>
      </p:sp>
      <p:cxnSp>
        <p:nvCxnSpPr>
          <p:cNvPr id="31" name="直接连接符 30"/>
          <p:cNvCxnSpPr>
            <a:stCxn id="15" idx="4"/>
            <a:endCxn id="13" idx="0"/>
          </p:cNvCxnSpPr>
          <p:nvPr>
            <p:custDataLst>
              <p:tags r:id="rId4"/>
            </p:custDataLst>
          </p:nvPr>
        </p:nvCxnSpPr>
        <p:spPr>
          <a:xfrm>
            <a:off x="5345970" y="2246448"/>
            <a:ext cx="0" cy="1765300"/>
          </a:xfrm>
          <a:prstGeom prst="line">
            <a:avLst/>
          </a:prstGeom>
          <a:ln w="38100">
            <a:solidFill>
              <a:schemeClr val="accent2"/>
            </a:solidFill>
          </a:ln>
        </p:spPr>
        <p:style>
          <a:lnRef idx="1">
            <a:srgbClr val="09948A"/>
          </a:lnRef>
          <a:fillRef idx="0">
            <a:srgbClr val="09948A"/>
          </a:fillRef>
          <a:effectRef idx="0">
            <a:srgbClr val="09948A"/>
          </a:effectRef>
          <a:fontRef idx="minor">
            <a:sysClr val="windowText" lastClr="000000"/>
          </a:fontRef>
        </p:style>
      </p:cxnSp>
      <p:cxnSp>
        <p:nvCxnSpPr>
          <p:cNvPr id="33" name="直接连接符 32"/>
          <p:cNvCxnSpPr>
            <a:stCxn id="13" idx="4"/>
            <a:endCxn id="5" idx="0"/>
          </p:cNvCxnSpPr>
          <p:nvPr>
            <p:custDataLst>
              <p:tags r:id="rId5"/>
            </p:custDataLst>
          </p:nvPr>
        </p:nvCxnSpPr>
        <p:spPr>
          <a:xfrm>
            <a:off x="5346065" y="4222115"/>
            <a:ext cx="0" cy="1722755"/>
          </a:xfrm>
          <a:prstGeom prst="line">
            <a:avLst/>
          </a:prstGeom>
          <a:solidFill>
            <a:schemeClr val="accent2"/>
          </a:solidFill>
          <a:ln w="38100">
            <a:solidFill>
              <a:schemeClr val="accent2"/>
            </a:solidFill>
          </a:ln>
        </p:spPr>
        <p:style>
          <a:lnRef idx="1">
            <a:srgbClr val="09948A"/>
          </a:lnRef>
          <a:fillRef idx="0">
            <a:srgbClr val="09948A"/>
          </a:fillRef>
          <a:effectRef idx="0">
            <a:srgbClr val="09948A"/>
          </a:effectRef>
          <a:fontRef idx="minor">
            <a:sysClr val="windowText" lastClr="000000"/>
          </a:fontRef>
        </p:style>
      </p:cxnSp>
      <p:cxnSp>
        <p:nvCxnSpPr>
          <p:cNvPr id="36" name="直接连接符 35"/>
          <p:cNvCxnSpPr/>
          <p:nvPr>
            <p:custDataLst>
              <p:tags r:id="rId6"/>
            </p:custDataLst>
          </p:nvPr>
        </p:nvCxnSpPr>
        <p:spPr>
          <a:xfrm>
            <a:off x="4518025" y="4105275"/>
            <a:ext cx="570230" cy="0"/>
          </a:xfrm>
          <a:prstGeom prst="line">
            <a:avLst/>
          </a:prstGeom>
          <a:ln w="19050">
            <a:solidFill>
              <a:schemeClr val="accent2"/>
            </a:solidFill>
            <a:prstDash val="sysDot"/>
          </a:ln>
        </p:spPr>
        <p:style>
          <a:lnRef idx="1">
            <a:srgbClr val="09948A"/>
          </a:lnRef>
          <a:fillRef idx="0">
            <a:srgbClr val="09948A"/>
          </a:fillRef>
          <a:effectRef idx="0">
            <a:srgbClr val="09948A"/>
          </a:effectRef>
          <a:fontRef idx="minor">
            <a:sysClr val="windowText" lastClr="000000"/>
          </a:fontRef>
        </p:style>
      </p:cxnSp>
      <p:sp>
        <p:nvSpPr>
          <p:cNvPr id="58" name="圆角矩形 57"/>
          <p:cNvSpPr/>
          <p:nvPr/>
        </p:nvSpPr>
        <p:spPr>
          <a:xfrm>
            <a:off x="814705" y="4435475"/>
            <a:ext cx="3443605" cy="777875"/>
          </a:xfrm>
          <a:prstGeom prst="roundRect">
            <a:avLst/>
          </a:prstGeom>
          <a:solidFill>
            <a:schemeClr val="accent2"/>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59" name="文本框 58"/>
          <p:cNvSpPr txBox="1"/>
          <p:nvPr/>
        </p:nvSpPr>
        <p:spPr>
          <a:xfrm>
            <a:off x="1192530" y="4532630"/>
            <a:ext cx="2621280" cy="583565"/>
          </a:xfrm>
          <a:prstGeom prst="rect">
            <a:avLst/>
          </a:prstGeom>
          <a:noFill/>
        </p:spPr>
        <p:txBody>
          <a:bodyPr wrap="none" rtlCol="0">
            <a:spAutoFit/>
          </a:bodyPr>
          <a:lstStyle/>
          <a:p>
            <a:r>
              <a:rPr lang="zh-CN" altLang="en-US" sz="32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健身器材租赁</a:t>
            </a:r>
          </a:p>
        </p:txBody>
      </p:sp>
      <p:grpSp>
        <p:nvGrpSpPr>
          <p:cNvPr id="137" name="组合 136"/>
          <p:cNvGrpSpPr/>
          <p:nvPr/>
        </p:nvGrpSpPr>
        <p:grpSpPr>
          <a:xfrm>
            <a:off x="5607685" y="1514475"/>
            <a:ext cx="5781040" cy="1238250"/>
            <a:chOff x="8831" y="2385"/>
            <a:chExt cx="9104" cy="1950"/>
          </a:xfrm>
        </p:grpSpPr>
        <p:cxnSp>
          <p:nvCxnSpPr>
            <p:cNvPr id="34" name="直接连接符 33"/>
            <p:cNvCxnSpPr/>
            <p:nvPr>
              <p:custDataLst>
                <p:tags r:id="rId9"/>
              </p:custDataLst>
            </p:nvPr>
          </p:nvCxnSpPr>
          <p:spPr>
            <a:xfrm>
              <a:off x="8831" y="3359"/>
              <a:ext cx="555" cy="0"/>
            </a:xfrm>
            <a:prstGeom prst="line">
              <a:avLst/>
            </a:prstGeom>
            <a:ln w="19050">
              <a:solidFill>
                <a:schemeClr val="accent2"/>
              </a:solidFill>
              <a:prstDash val="sysDot"/>
            </a:ln>
          </p:spPr>
          <p:style>
            <a:lnRef idx="1">
              <a:srgbClr val="09948A"/>
            </a:lnRef>
            <a:fillRef idx="0">
              <a:srgbClr val="09948A"/>
            </a:fillRef>
            <a:effectRef idx="0">
              <a:srgbClr val="09948A"/>
            </a:effectRef>
            <a:fontRef idx="minor">
              <a:sysClr val="windowText" lastClr="000000"/>
            </a:fontRef>
          </p:style>
        </p:cxnSp>
        <p:sp>
          <p:nvSpPr>
            <p:cNvPr id="60" name="矩形: 圆角 1"/>
            <p:cNvSpPr/>
            <p:nvPr/>
          </p:nvSpPr>
          <p:spPr>
            <a:xfrm>
              <a:off x="9501" y="2709"/>
              <a:ext cx="3535" cy="1312"/>
            </a:xfrm>
            <a:prstGeom prst="roundRect">
              <a:avLst>
                <a:gd name="adj" fmla="val 9894"/>
              </a:avLst>
            </a:prstGeom>
            <a:solidFill>
              <a:schemeClr val="accent2">
                <a:lumMod val="20000"/>
                <a:lumOff val="80000"/>
              </a:schemeClr>
            </a:solidFill>
            <a:ln w="12700">
              <a:solidFill>
                <a:schemeClr val="accent2"/>
              </a:solidFill>
              <a:prstDash val="sysDot"/>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61" name="矩形 60"/>
            <p:cNvSpPr/>
            <p:nvPr/>
          </p:nvSpPr>
          <p:spPr>
            <a:xfrm>
              <a:off x="9557" y="2852"/>
              <a:ext cx="1390" cy="1016"/>
            </a:xfrm>
            <a:prstGeom prst="rect">
              <a:avLst/>
            </a:prstGeom>
          </p:spPr>
          <p:txBody>
            <a:bodyPr wrap="none">
              <a:spAutoFit/>
            </a:bodyPr>
            <a:lstStyle/>
            <a:p>
              <a:r>
                <a:rPr lang="en-US" altLang="zh-CN" sz="3600" b="1" dirty="0">
                  <a:solidFill>
                    <a:srgbClr val="E0674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50</a:t>
              </a:r>
              <a:r>
                <a:rPr lang="en-US" altLang="zh-CN" sz="3600" b="1" dirty="0">
                  <a:solidFill>
                    <a:schemeClr val="accent2"/>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 </a:t>
              </a:r>
              <a:endParaRPr lang="zh-CN" altLang="en-US" sz="3600" dirty="0">
                <a:solidFill>
                  <a:schemeClr val="accent2"/>
                </a:solidFill>
              </a:endParaRPr>
            </a:p>
          </p:txBody>
        </p:sp>
        <p:sp>
          <p:nvSpPr>
            <p:cNvPr id="62" name="文本框 61"/>
            <p:cNvSpPr txBox="1"/>
            <p:nvPr/>
          </p:nvSpPr>
          <p:spPr>
            <a:xfrm>
              <a:off x="10610" y="2851"/>
              <a:ext cx="2492" cy="1016"/>
            </a:xfrm>
            <a:prstGeom prst="rect">
              <a:avLst/>
            </a:prstGeom>
            <a:noFill/>
          </p:spPr>
          <p:txBody>
            <a:bodyPr wrap="square" rtlCol="0">
              <a:spAutoFit/>
            </a:bodyPr>
            <a:lstStyle/>
            <a:p>
              <a:r>
                <a:rPr lang="zh-CN" altLang="en-US" b="1" spc="300" dirty="0">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种</a:t>
              </a:r>
              <a:r>
                <a:rPr lang="zh-CN" altLang="en-US" b="1" spc="300" dirty="0">
                  <a:solidFill>
                    <a:srgbClr val="E0674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家用高级</a:t>
              </a:r>
            </a:p>
            <a:p>
              <a:r>
                <a:rPr lang="zh-CN" altLang="en-US" b="1" spc="300" dirty="0">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健身器材</a:t>
              </a:r>
              <a:endParaRPr lang="zh-CN" altLang="en-US" spc="300" dirty="0"/>
            </a:p>
          </p:txBody>
        </p:sp>
        <p:grpSp>
          <p:nvGrpSpPr>
            <p:cNvPr id="71" name="组合 70"/>
            <p:cNvGrpSpPr/>
            <p:nvPr/>
          </p:nvGrpSpPr>
          <p:grpSpPr>
            <a:xfrm>
              <a:off x="13835" y="2385"/>
              <a:ext cx="4100" cy="1951"/>
              <a:chOff x="14421" y="2243"/>
              <a:chExt cx="4691" cy="2233"/>
            </a:xfrm>
          </p:grpSpPr>
          <p:pic>
            <p:nvPicPr>
              <p:cNvPr id="63" name="图片 6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4618" y="3430"/>
                <a:ext cx="969" cy="969"/>
              </a:xfrm>
              <a:prstGeom prst="rect">
                <a:avLst/>
              </a:prstGeom>
            </p:spPr>
          </p:pic>
          <p:pic>
            <p:nvPicPr>
              <p:cNvPr id="64" name="图片 6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4421" y="2354"/>
                <a:ext cx="868" cy="868"/>
              </a:xfrm>
              <a:prstGeom prst="rect">
                <a:avLst/>
              </a:prstGeom>
            </p:spPr>
          </p:pic>
          <p:pic>
            <p:nvPicPr>
              <p:cNvPr id="65" name="图片 6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5408" y="2243"/>
                <a:ext cx="995" cy="995"/>
              </a:xfrm>
              <a:prstGeom prst="rect">
                <a:avLst/>
              </a:prstGeom>
            </p:spPr>
          </p:pic>
          <p:pic>
            <p:nvPicPr>
              <p:cNvPr id="66" name="图片 65"/>
              <p:cNvPicPr>
                <a:picLocks noChangeAspect="1"/>
              </p:cNvPicPr>
              <p:nvPr/>
            </p:nvPicPr>
            <p:blipFill>
              <a:blip r:embed="rId16"/>
              <a:stretch>
                <a:fillRect/>
              </a:stretch>
            </p:blipFill>
            <p:spPr>
              <a:xfrm>
                <a:off x="15908" y="3405"/>
                <a:ext cx="864" cy="1057"/>
              </a:xfrm>
              <a:prstGeom prst="rect">
                <a:avLst/>
              </a:prstGeom>
            </p:spPr>
          </p:pic>
          <p:pic>
            <p:nvPicPr>
              <p:cNvPr id="67" name="图片 66"/>
              <p:cNvPicPr>
                <a:picLocks noChangeAspect="1"/>
              </p:cNvPicPr>
              <p:nvPr/>
            </p:nvPicPr>
            <p:blipFill>
              <a:blip r:embed="rId17"/>
              <a:stretch>
                <a:fillRect/>
              </a:stretch>
            </p:blipFill>
            <p:spPr>
              <a:xfrm>
                <a:off x="17085" y="3468"/>
                <a:ext cx="824" cy="1009"/>
              </a:xfrm>
              <a:prstGeom prst="rect">
                <a:avLst/>
              </a:prstGeom>
            </p:spPr>
          </p:pic>
          <p:pic>
            <p:nvPicPr>
              <p:cNvPr id="68" name="图片 67"/>
              <p:cNvPicPr>
                <a:picLocks noChangeAspect="1"/>
              </p:cNvPicPr>
              <p:nvPr/>
            </p:nvPicPr>
            <p:blipFill>
              <a:blip r:embed="rId18"/>
              <a:stretch>
                <a:fillRect/>
              </a:stretch>
            </p:blipFill>
            <p:spPr>
              <a:xfrm>
                <a:off x="18224" y="3393"/>
                <a:ext cx="888" cy="982"/>
              </a:xfrm>
              <a:prstGeom prst="rect">
                <a:avLst/>
              </a:prstGeom>
            </p:spPr>
          </p:pic>
          <p:pic>
            <p:nvPicPr>
              <p:cNvPr id="69" name="图片 68"/>
              <p:cNvPicPr>
                <a:picLocks noChangeAspect="1"/>
              </p:cNvPicPr>
              <p:nvPr/>
            </p:nvPicPr>
            <p:blipFill>
              <a:blip r:embed="rId19"/>
              <a:stretch>
                <a:fillRect/>
              </a:stretch>
            </p:blipFill>
            <p:spPr>
              <a:xfrm>
                <a:off x="16566" y="2354"/>
                <a:ext cx="904" cy="898"/>
              </a:xfrm>
              <a:prstGeom prst="rect">
                <a:avLst/>
              </a:prstGeom>
            </p:spPr>
          </p:pic>
          <p:pic>
            <p:nvPicPr>
              <p:cNvPr id="70" name="图片 69"/>
              <p:cNvPicPr>
                <a:picLocks noChangeAspect="1"/>
              </p:cNvPicPr>
              <p:nvPr/>
            </p:nvPicPr>
            <p:blipFill>
              <a:blip r:embed="rId20"/>
              <a:stretch>
                <a:fillRect/>
              </a:stretch>
            </p:blipFill>
            <p:spPr>
              <a:xfrm>
                <a:off x="17638" y="2478"/>
                <a:ext cx="1196" cy="714"/>
              </a:xfrm>
              <a:prstGeom prst="rect">
                <a:avLst/>
              </a:prstGeom>
            </p:spPr>
          </p:pic>
        </p:grpSp>
      </p:grpSp>
      <p:grpSp>
        <p:nvGrpSpPr>
          <p:cNvPr id="123" name="组合 122"/>
          <p:cNvGrpSpPr/>
          <p:nvPr/>
        </p:nvGrpSpPr>
        <p:grpSpPr>
          <a:xfrm>
            <a:off x="971550" y="2211070"/>
            <a:ext cx="3183255" cy="2176145"/>
            <a:chOff x="13560" y="4831"/>
            <a:chExt cx="4736" cy="3237"/>
          </a:xfrm>
        </p:grpSpPr>
        <p:pic>
          <p:nvPicPr>
            <p:cNvPr id="115" name="图片 114" descr="11"/>
            <p:cNvPicPr>
              <a:picLocks noChangeAspect="1"/>
            </p:cNvPicPr>
            <p:nvPr/>
          </p:nvPicPr>
          <p:blipFill>
            <a:blip r:embed="rId21"/>
            <a:srcRect l="2187" t="13278" r="4272"/>
            <a:stretch>
              <a:fillRect/>
            </a:stretch>
          </p:blipFill>
          <p:spPr>
            <a:xfrm>
              <a:off x="13560" y="4836"/>
              <a:ext cx="2444" cy="1566"/>
            </a:xfrm>
            <a:prstGeom prst="rect">
              <a:avLst/>
            </a:prstGeom>
          </p:spPr>
        </p:pic>
        <p:pic>
          <p:nvPicPr>
            <p:cNvPr id="116" name="图片 115" descr="22"/>
            <p:cNvPicPr>
              <a:picLocks noChangeAspect="1"/>
            </p:cNvPicPr>
            <p:nvPr/>
          </p:nvPicPr>
          <p:blipFill>
            <a:blip r:embed="rId22"/>
            <a:stretch>
              <a:fillRect/>
            </a:stretch>
          </p:blipFill>
          <p:spPr>
            <a:xfrm>
              <a:off x="16038" y="4831"/>
              <a:ext cx="2257" cy="1571"/>
            </a:xfrm>
            <a:prstGeom prst="rect">
              <a:avLst/>
            </a:prstGeom>
          </p:spPr>
        </p:pic>
        <p:sp>
          <p:nvSpPr>
            <p:cNvPr id="117" name="文本框 116"/>
            <p:cNvSpPr txBox="1"/>
            <p:nvPr/>
          </p:nvSpPr>
          <p:spPr>
            <a:xfrm>
              <a:off x="15070" y="5959"/>
              <a:ext cx="968" cy="456"/>
            </a:xfrm>
            <a:prstGeom prst="rect">
              <a:avLst/>
            </a:prstGeom>
            <a:noFill/>
          </p:spPr>
          <p:txBody>
            <a:bodyPr wrap="square" rtlCol="0">
              <a:spAutoFit/>
            </a:bodyPr>
            <a:lstStyle/>
            <a:p>
              <a:r>
                <a:rPr lang="zh-CN" altLang="en-US" sz="1400" b="1">
                  <a:solidFill>
                    <a:schemeClr val="bg1"/>
                  </a:solidFill>
                  <a:latin typeface="微软雅黑" panose="020B0503020204020204" charset="-122"/>
                  <a:ea typeface="微软雅黑" panose="020B0503020204020204" charset="-122"/>
                </a:rPr>
                <a:t>卧室</a:t>
              </a:r>
            </a:p>
          </p:txBody>
        </p:sp>
        <p:sp>
          <p:nvSpPr>
            <p:cNvPr id="118" name="文本框 117"/>
            <p:cNvSpPr txBox="1"/>
            <p:nvPr/>
          </p:nvSpPr>
          <p:spPr>
            <a:xfrm>
              <a:off x="16064" y="5959"/>
              <a:ext cx="1055" cy="456"/>
            </a:xfrm>
            <a:prstGeom prst="rect">
              <a:avLst/>
            </a:prstGeom>
            <a:noFill/>
          </p:spPr>
          <p:txBody>
            <a:bodyPr wrap="square" rtlCol="0">
              <a:spAutoFit/>
            </a:bodyPr>
            <a:lstStyle/>
            <a:p>
              <a:r>
                <a:rPr lang="zh-CN" altLang="en-US" sz="1400" b="1">
                  <a:solidFill>
                    <a:schemeClr val="bg1"/>
                  </a:solidFill>
                  <a:latin typeface="微软雅黑" panose="020B0503020204020204" charset="-122"/>
                  <a:ea typeface="微软雅黑" panose="020B0503020204020204" charset="-122"/>
                </a:rPr>
                <a:t>书房</a:t>
              </a:r>
            </a:p>
          </p:txBody>
        </p:sp>
        <p:pic>
          <p:nvPicPr>
            <p:cNvPr id="119" name="图片 118" descr="55"/>
            <p:cNvPicPr>
              <a:picLocks noChangeAspect="1"/>
            </p:cNvPicPr>
            <p:nvPr/>
          </p:nvPicPr>
          <p:blipFill>
            <a:blip r:embed="rId23"/>
            <a:srcRect l="16340" t="12956"/>
            <a:stretch>
              <a:fillRect/>
            </a:stretch>
          </p:blipFill>
          <p:spPr>
            <a:xfrm>
              <a:off x="13560" y="6442"/>
              <a:ext cx="2445" cy="1626"/>
            </a:xfrm>
            <a:prstGeom prst="rect">
              <a:avLst/>
            </a:prstGeom>
          </p:spPr>
        </p:pic>
        <p:sp>
          <p:nvSpPr>
            <p:cNvPr id="120" name="文本框 119"/>
            <p:cNvSpPr txBox="1"/>
            <p:nvPr/>
          </p:nvSpPr>
          <p:spPr>
            <a:xfrm>
              <a:off x="15053" y="6406"/>
              <a:ext cx="985" cy="456"/>
            </a:xfrm>
            <a:prstGeom prst="rect">
              <a:avLst/>
            </a:prstGeom>
            <a:noFill/>
          </p:spPr>
          <p:txBody>
            <a:bodyPr wrap="square" rtlCol="0">
              <a:spAutoFit/>
            </a:bodyPr>
            <a:lstStyle/>
            <a:p>
              <a:r>
                <a:rPr lang="zh-CN" altLang="en-US" sz="1400" b="1">
                  <a:solidFill>
                    <a:schemeClr val="bg1"/>
                  </a:solidFill>
                  <a:latin typeface="微软雅黑" panose="020B0503020204020204" charset="-122"/>
                  <a:ea typeface="微软雅黑" panose="020B0503020204020204" charset="-122"/>
                </a:rPr>
                <a:t>客厅</a:t>
              </a:r>
            </a:p>
          </p:txBody>
        </p:sp>
        <p:pic>
          <p:nvPicPr>
            <p:cNvPr id="121" name="图片 120" descr="f4c65b4d311f4d0cb57f29f5f54ecc05_th"/>
            <p:cNvPicPr>
              <a:picLocks noChangeAspect="1"/>
            </p:cNvPicPr>
            <p:nvPr/>
          </p:nvPicPr>
          <p:blipFill>
            <a:blip r:embed="rId24"/>
            <a:stretch>
              <a:fillRect/>
            </a:stretch>
          </p:blipFill>
          <p:spPr>
            <a:xfrm>
              <a:off x="16038" y="6442"/>
              <a:ext cx="2258" cy="1626"/>
            </a:xfrm>
            <a:prstGeom prst="rect">
              <a:avLst/>
            </a:prstGeom>
          </p:spPr>
        </p:pic>
        <p:sp>
          <p:nvSpPr>
            <p:cNvPr id="122" name="文本框 121"/>
            <p:cNvSpPr txBox="1"/>
            <p:nvPr/>
          </p:nvSpPr>
          <p:spPr>
            <a:xfrm>
              <a:off x="16083" y="6402"/>
              <a:ext cx="1459" cy="456"/>
            </a:xfrm>
            <a:prstGeom prst="rect">
              <a:avLst/>
            </a:prstGeom>
            <a:noFill/>
          </p:spPr>
          <p:txBody>
            <a:bodyPr wrap="square" rtlCol="0">
              <a:spAutoFit/>
            </a:bodyPr>
            <a:lstStyle/>
            <a:p>
              <a:r>
                <a:rPr lang="zh-CN" altLang="en-US" sz="1400" b="1">
                  <a:solidFill>
                    <a:schemeClr val="bg1"/>
                  </a:solidFill>
                  <a:latin typeface="微软雅黑" panose="020B0503020204020204" charset="-122"/>
                  <a:ea typeface="微软雅黑" panose="020B0503020204020204" charset="-122"/>
                </a:rPr>
                <a:t>办公室</a:t>
              </a:r>
            </a:p>
          </p:txBody>
        </p:sp>
      </p:grpSp>
      <p:grpSp>
        <p:nvGrpSpPr>
          <p:cNvPr id="139" name="组合 138"/>
          <p:cNvGrpSpPr/>
          <p:nvPr/>
        </p:nvGrpSpPr>
        <p:grpSpPr>
          <a:xfrm>
            <a:off x="5607685" y="5504815"/>
            <a:ext cx="5328920" cy="1085850"/>
            <a:chOff x="8831" y="8669"/>
            <a:chExt cx="8392" cy="1710"/>
          </a:xfrm>
        </p:grpSpPr>
        <p:sp>
          <p:nvSpPr>
            <p:cNvPr id="93" name="矩形: 圆角 1"/>
            <p:cNvSpPr/>
            <p:nvPr/>
          </p:nvSpPr>
          <p:spPr>
            <a:xfrm>
              <a:off x="9501" y="8868"/>
              <a:ext cx="3535" cy="1312"/>
            </a:xfrm>
            <a:prstGeom prst="roundRect">
              <a:avLst>
                <a:gd name="adj" fmla="val 9894"/>
              </a:avLst>
            </a:prstGeom>
            <a:solidFill>
              <a:schemeClr val="accent2">
                <a:lumMod val="20000"/>
                <a:lumOff val="80000"/>
              </a:schemeClr>
            </a:solidFill>
            <a:ln w="12700">
              <a:solidFill>
                <a:schemeClr val="accent2"/>
              </a:solidFill>
              <a:prstDash val="sysDot"/>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cxnSp>
          <p:nvCxnSpPr>
            <p:cNvPr id="110" name="直接连接符 109"/>
            <p:cNvCxnSpPr/>
            <p:nvPr>
              <p:custDataLst>
                <p:tags r:id="rId8"/>
              </p:custDataLst>
            </p:nvPr>
          </p:nvCxnSpPr>
          <p:spPr>
            <a:xfrm>
              <a:off x="8831" y="9514"/>
              <a:ext cx="555" cy="0"/>
            </a:xfrm>
            <a:prstGeom prst="line">
              <a:avLst/>
            </a:prstGeom>
            <a:ln w="19050">
              <a:solidFill>
                <a:schemeClr val="accent2"/>
              </a:solidFill>
              <a:prstDash val="sysDot"/>
            </a:ln>
          </p:spPr>
          <p:style>
            <a:lnRef idx="1">
              <a:srgbClr val="09948A"/>
            </a:lnRef>
            <a:fillRef idx="0">
              <a:srgbClr val="09948A"/>
            </a:fillRef>
            <a:effectRef idx="0">
              <a:srgbClr val="09948A"/>
            </a:effectRef>
            <a:fontRef idx="minor">
              <a:sysClr val="windowText" lastClr="000000"/>
            </a:fontRef>
          </p:style>
        </p:cxnSp>
        <p:grpSp>
          <p:nvGrpSpPr>
            <p:cNvPr id="111" name="组合 110"/>
            <p:cNvGrpSpPr/>
            <p:nvPr/>
          </p:nvGrpSpPr>
          <p:grpSpPr>
            <a:xfrm>
              <a:off x="9587" y="8964"/>
              <a:ext cx="3307" cy="1030"/>
              <a:chOff x="2310207" y="4609251"/>
              <a:chExt cx="2099757" cy="654302"/>
            </a:xfrm>
          </p:grpSpPr>
          <p:sp>
            <p:nvSpPr>
              <p:cNvPr id="112" name="矩形 111"/>
              <p:cNvSpPr/>
              <p:nvPr/>
            </p:nvSpPr>
            <p:spPr>
              <a:xfrm>
                <a:off x="3160284" y="4609251"/>
                <a:ext cx="1249680" cy="645160"/>
              </a:xfrm>
              <a:prstGeom prst="rect">
                <a:avLst/>
              </a:prstGeom>
            </p:spPr>
            <p:txBody>
              <a:bodyPr wrap="none">
                <a:spAutoFit/>
              </a:bodyPr>
              <a:lstStyle/>
              <a:p>
                <a:pPr lvl="0">
                  <a:defRPr/>
                </a:pPr>
                <a:r>
                  <a:rPr lang="zh-CN" altLang="en-US" b="1" spc="300" dirty="0">
                    <a:solidFill>
                      <a:srgbClr val="E0674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随租随还</a:t>
                </a:r>
              </a:p>
              <a:p>
                <a:pPr lvl="0">
                  <a:defRPr/>
                </a:pPr>
                <a:r>
                  <a:rPr lang="zh-CN" altLang="en-US" b="1" spc="300" dirty="0">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按月收费</a:t>
                </a:r>
              </a:p>
            </p:txBody>
          </p:sp>
          <p:pic>
            <p:nvPicPr>
              <p:cNvPr id="113" name="图片 112"/>
              <p:cNvPicPr>
                <a:picLocks noChangeAspect="1"/>
              </p:cNvPicPr>
              <p:nvPr/>
            </p:nvPicPr>
            <p:blipFill>
              <a:blip r:embed="rId2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310207" y="4716765"/>
                <a:ext cx="843863" cy="546788"/>
              </a:xfrm>
              <a:prstGeom prst="rect">
                <a:avLst/>
              </a:prstGeom>
            </p:spPr>
          </p:pic>
        </p:grpSp>
        <p:pic>
          <p:nvPicPr>
            <p:cNvPr id="127" name="图片 126" descr="322"/>
            <p:cNvPicPr>
              <a:picLocks noChangeAspect="1"/>
            </p:cNvPicPr>
            <p:nvPr/>
          </p:nvPicPr>
          <p:blipFill>
            <a:blip r:embed="rId26"/>
            <a:stretch>
              <a:fillRect/>
            </a:stretch>
          </p:blipFill>
          <p:spPr>
            <a:xfrm>
              <a:off x="14007" y="8669"/>
              <a:ext cx="3217" cy="1711"/>
            </a:xfrm>
            <a:prstGeom prst="rect">
              <a:avLst/>
            </a:prstGeom>
          </p:spPr>
        </p:pic>
      </p:grpSp>
      <p:grpSp>
        <p:nvGrpSpPr>
          <p:cNvPr id="138" name="组合 137"/>
          <p:cNvGrpSpPr/>
          <p:nvPr/>
        </p:nvGrpSpPr>
        <p:grpSpPr>
          <a:xfrm>
            <a:off x="5607685" y="3399790"/>
            <a:ext cx="5221605" cy="1438910"/>
            <a:chOff x="8831" y="5354"/>
            <a:chExt cx="8223" cy="2266"/>
          </a:xfrm>
        </p:grpSpPr>
        <p:sp>
          <p:nvSpPr>
            <p:cNvPr id="81" name="矩形: 圆角 1"/>
            <p:cNvSpPr/>
            <p:nvPr/>
          </p:nvSpPr>
          <p:spPr>
            <a:xfrm>
              <a:off x="9501" y="5814"/>
              <a:ext cx="3535" cy="1312"/>
            </a:xfrm>
            <a:prstGeom prst="roundRect">
              <a:avLst>
                <a:gd name="adj" fmla="val 9894"/>
              </a:avLst>
            </a:prstGeom>
            <a:solidFill>
              <a:schemeClr val="accent2">
                <a:lumMod val="20000"/>
                <a:lumOff val="80000"/>
              </a:schemeClr>
            </a:solidFill>
            <a:ln w="12700">
              <a:solidFill>
                <a:schemeClr val="accent2"/>
              </a:solidFill>
              <a:prstDash val="sysDot"/>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grpSp>
          <p:nvGrpSpPr>
            <p:cNvPr id="106" name="组合 105"/>
            <p:cNvGrpSpPr/>
            <p:nvPr/>
          </p:nvGrpSpPr>
          <p:grpSpPr>
            <a:xfrm>
              <a:off x="9557" y="5923"/>
              <a:ext cx="3337" cy="1071"/>
              <a:chOff x="2205287" y="3301493"/>
              <a:chExt cx="2118995" cy="680235"/>
            </a:xfrm>
          </p:grpSpPr>
          <p:sp>
            <p:nvSpPr>
              <p:cNvPr id="107" name="矩形 106"/>
              <p:cNvSpPr/>
              <p:nvPr/>
            </p:nvSpPr>
            <p:spPr>
              <a:xfrm>
                <a:off x="2909502" y="3301493"/>
                <a:ext cx="1414780" cy="645160"/>
              </a:xfrm>
              <a:prstGeom prst="rect">
                <a:avLst/>
              </a:prstGeom>
            </p:spPr>
            <p:txBody>
              <a:bodyPr wrap="square">
                <a:spAutoFit/>
              </a:bodyPr>
              <a:lstStyle/>
              <a:p>
                <a:pPr lvl="0">
                  <a:defRPr/>
                </a:pPr>
                <a:r>
                  <a:rPr lang="zh-CN" altLang="en-US" b="1" spc="300" dirty="0">
                    <a:solidFill>
                      <a:srgbClr val="E0674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碎片化</a:t>
                </a:r>
              </a:p>
              <a:p>
                <a:pPr lvl="0">
                  <a:defRPr/>
                </a:pPr>
                <a:r>
                  <a:rPr lang="zh-CN" altLang="en-US" b="1" spc="300" dirty="0">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运动时间</a:t>
                </a:r>
                <a:endParaRPr lang="en-US" altLang="zh-CN" b="1" spc="300" dirty="0">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endParaRPr>
              </a:p>
            </p:txBody>
          </p:sp>
          <p:pic>
            <p:nvPicPr>
              <p:cNvPr id="108" name="图片 107"/>
              <p:cNvPicPr>
                <a:picLocks noChangeAspect="1"/>
              </p:cNvPicPr>
              <p:nvPr/>
            </p:nvPicPr>
            <p:blipFill>
              <a:blip r:embed="rId27">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205287" y="3316062"/>
                <a:ext cx="629263" cy="665666"/>
              </a:xfrm>
              <a:prstGeom prst="rect">
                <a:avLst/>
              </a:prstGeom>
            </p:spPr>
          </p:pic>
        </p:grpSp>
        <p:cxnSp>
          <p:nvCxnSpPr>
            <p:cNvPr id="109" name="直接连接符 108"/>
            <p:cNvCxnSpPr/>
            <p:nvPr>
              <p:custDataLst>
                <p:tags r:id="rId7"/>
              </p:custDataLst>
            </p:nvPr>
          </p:nvCxnSpPr>
          <p:spPr>
            <a:xfrm>
              <a:off x="8831" y="6471"/>
              <a:ext cx="555" cy="0"/>
            </a:xfrm>
            <a:prstGeom prst="line">
              <a:avLst/>
            </a:prstGeom>
            <a:ln w="19050">
              <a:solidFill>
                <a:schemeClr val="accent2"/>
              </a:solidFill>
              <a:prstDash val="sysDot"/>
            </a:ln>
          </p:spPr>
          <p:style>
            <a:lnRef idx="1">
              <a:srgbClr val="09948A"/>
            </a:lnRef>
            <a:fillRef idx="0">
              <a:srgbClr val="09948A"/>
            </a:fillRef>
            <a:effectRef idx="0">
              <a:srgbClr val="09948A"/>
            </a:effectRef>
            <a:fontRef idx="minor">
              <a:sysClr val="windowText" lastClr="000000"/>
            </a:fontRef>
          </p:style>
        </p:cxnSp>
        <p:grpSp>
          <p:nvGrpSpPr>
            <p:cNvPr id="133" name="组合 132"/>
            <p:cNvGrpSpPr/>
            <p:nvPr/>
          </p:nvGrpSpPr>
          <p:grpSpPr>
            <a:xfrm>
              <a:off x="14178" y="5354"/>
              <a:ext cx="2876" cy="2267"/>
              <a:chOff x="7611" y="6048"/>
              <a:chExt cx="4779" cy="3589"/>
            </a:xfrm>
          </p:grpSpPr>
          <p:pic>
            <p:nvPicPr>
              <p:cNvPr id="134" name="Picture 16" descr="http://himg2.huanqiu.com/attachment2010/2017/0407/20170407091921286.jpg"/>
              <p:cNvPicPr>
                <a:picLocks noChangeAspect="1" noChangeArrowheads="1"/>
              </p:cNvPicPr>
              <p:nvPr/>
            </p:nvPicPr>
            <p:blipFill>
              <a:blip r:embed="rId28" cstate="print">
                <a:extLst>
                  <a:ext uri="{BEBA8EAE-BF5A-486C-A8C5-ECC9F3942E4B}">
                    <a14:imgProps xmlns:a14="http://schemas.microsoft.com/office/drawing/2010/main">
                      <a14:imgLayer r:embed="rId29">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10493" y="7880"/>
                <a:ext cx="1896" cy="1757"/>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0" descr="https://ss0.bdstatic.com/70cFuHSh_Q1YnxGkpoWK1HF6hhy/it/u=3208491451,3280877299&amp;fm=27&amp;gp=0.jpg"/>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7612" y="7880"/>
                <a:ext cx="2818" cy="1757"/>
              </a:xfrm>
              <a:prstGeom prst="rect">
                <a:avLst/>
              </a:prstGeom>
              <a:noFill/>
              <a:extLst>
                <a:ext uri="{909E8E84-426E-40DD-AFC4-6F175D3DCCD1}">
                  <a14:hiddenFill xmlns:a14="http://schemas.microsoft.com/office/drawing/2010/main">
                    <a:solidFill>
                      <a:srgbClr val="FFFFFF"/>
                    </a:solidFill>
                  </a14:hiddenFill>
                </a:ext>
              </a:extLst>
            </p:spPr>
          </p:pic>
          <p:pic>
            <p:nvPicPr>
              <p:cNvPr id="136" name="图片 135"/>
              <p:cNvPicPr>
                <a:picLocks noChangeAspect="1"/>
              </p:cNvPicPr>
              <p:nvPr/>
            </p:nvPicPr>
            <p:blipFill rotWithShape="1">
              <a:blip r:embed="rId31">
                <a:extLst>
                  <a:ext uri="{BEBA8EAE-BF5A-486C-A8C5-ECC9F3942E4B}">
                    <a14:imgProps xmlns:a14="http://schemas.microsoft.com/office/drawing/2010/main">
                      <a14:imgLayer r:embed="rId32">
                        <a14:imgEffect>
                          <a14:brightnessContrast bright="40000" contrast="-40000"/>
                        </a14:imgEffect>
                      </a14:imgLayer>
                    </a14:imgProps>
                  </a:ext>
                </a:extLst>
              </a:blip>
              <a:srcRect l="1364" t="24763"/>
              <a:stretch>
                <a:fillRect/>
              </a:stretch>
            </p:blipFill>
            <p:spPr>
              <a:xfrm>
                <a:off x="7611" y="6048"/>
                <a:ext cx="4779" cy="1769"/>
              </a:xfrm>
              <a:prstGeom prst="rect">
                <a:avLst/>
              </a:prstGeom>
            </p:spPr>
          </p:pic>
        </p:grpSp>
      </p:grpSp>
      <p:pic>
        <p:nvPicPr>
          <p:cNvPr id="52" name="图片 51">
            <a:extLst>
              <a:ext uri="{FF2B5EF4-FFF2-40B4-BE49-F238E27FC236}">
                <a16:creationId xmlns:a16="http://schemas.microsoft.com/office/drawing/2014/main" id="{FF2E2A78-0C3F-461E-8512-72249ECD5D5B}"/>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0053850" y="-1270"/>
            <a:ext cx="2138150" cy="68294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blinds(horizontal)">
                                      <p:cBhvr>
                                        <p:cTn id="7" dur="500"/>
                                        <p:tgtEl>
                                          <p:spTgt spid="13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8"/>
                                        </p:tgtEl>
                                        <p:attrNameLst>
                                          <p:attrName>style.visibility</p:attrName>
                                        </p:attrNameLst>
                                      </p:cBhvr>
                                      <p:to>
                                        <p:strVal val="visible"/>
                                      </p:to>
                                    </p:set>
                                    <p:animEffect transition="in" filter="blinds(horizontal)">
                                      <p:cBhvr>
                                        <p:cTn id="12" dur="500"/>
                                        <p:tgtEl>
                                          <p:spTgt spid="13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9"/>
                                        </p:tgtEl>
                                        <p:attrNameLst>
                                          <p:attrName>style.visibility</p:attrName>
                                        </p:attrNameLst>
                                      </p:cBhvr>
                                      <p:to>
                                        <p:strVal val="visible"/>
                                      </p:to>
                                    </p:set>
                                    <p:animEffect transition="in" filter="blinds(horizontal)">
                                      <p:cBhvr>
                                        <p:cTn id="17"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2"/>
          <a:stretch>
            <a:fillRect/>
          </a:stretch>
        </p:blipFill>
        <p:spPr>
          <a:xfrm rot="16200000">
            <a:off x="739775" y="659765"/>
            <a:ext cx="824230" cy="845185"/>
          </a:xfrm>
          <a:prstGeom prst="rect">
            <a:avLst/>
          </a:prstGeom>
        </p:spPr>
      </p:pic>
      <p:sp>
        <p:nvSpPr>
          <p:cNvPr id="4" name="文本框 3"/>
          <p:cNvSpPr txBox="1"/>
          <p:nvPr/>
        </p:nvSpPr>
        <p:spPr>
          <a:xfrm>
            <a:off x="1658950" y="670763"/>
            <a:ext cx="10196353" cy="645160"/>
          </a:xfrm>
          <a:prstGeom prst="rect">
            <a:avLst/>
          </a:prstGeom>
          <a:noFill/>
        </p:spPr>
        <p:txBody>
          <a:bodyPr wrap="square" rtlCol="0" anchor="t">
            <a:spAutoFit/>
            <a:scene3d>
              <a:camera prst="orthographicFront"/>
              <a:lightRig rig="threePt" dir="t"/>
            </a:scene3d>
          </a:bodyPr>
          <a:lstStyle/>
          <a:p>
            <a:r>
              <a:rPr lang="zh-CN" altLang="en-US" sz="3600" b="1" dirty="0">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科学健身，私家辅导加督导，</a:t>
            </a:r>
            <a:r>
              <a:rPr lang="zh-CN" altLang="en-US" sz="3600" b="1" dirty="0">
                <a:solidFill>
                  <a:srgbClr val="E0674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齐齐组团对抗懒癌！</a:t>
            </a:r>
          </a:p>
        </p:txBody>
      </p:sp>
      <p:sp>
        <p:nvSpPr>
          <p:cNvPr id="5" name="圆: 空心 7"/>
          <p:cNvSpPr/>
          <p:nvPr>
            <p:custDataLst>
              <p:tags r:id="rId1"/>
            </p:custDataLst>
          </p:nvPr>
        </p:nvSpPr>
        <p:spPr>
          <a:xfrm>
            <a:off x="5240724" y="5936799"/>
            <a:ext cx="210492" cy="210492"/>
          </a:xfrm>
          <a:prstGeom prst="donut">
            <a:avLst>
              <a:gd name="adj" fmla="val 19044"/>
            </a:avLst>
          </a:prstGeom>
          <a:solidFill>
            <a:srgbClr val="FFC000"/>
          </a:solidFill>
          <a:ln>
            <a:solidFill>
              <a:schemeClr val="accent4"/>
            </a:solidFill>
          </a:ln>
        </p:spPr>
        <p:style>
          <a:lnRef idx="2">
            <a:srgbClr val="09948A">
              <a:shade val="50000"/>
            </a:srgbClr>
          </a:lnRef>
          <a:fillRef idx="1">
            <a:srgbClr val="09948A"/>
          </a:fillRef>
          <a:effectRef idx="0">
            <a:srgbClr val="09948A"/>
          </a:effectRef>
          <a:fontRef idx="minor">
            <a:sysClr val="window" lastClr="FFFFFF"/>
          </a:fontRef>
        </p:style>
        <p:txBody>
          <a:bodyPr rtlCol="0" anchor="ctr"/>
          <a:lstStyle/>
          <a:p>
            <a:pPr algn="ctr"/>
            <a:endParaRPr lang="zh-CN" altLang="en-US">
              <a:solidFill>
                <a:sysClr val="windowText" lastClr="000000"/>
              </a:solidFill>
            </a:endParaRPr>
          </a:p>
        </p:txBody>
      </p:sp>
      <p:sp>
        <p:nvSpPr>
          <p:cNvPr id="13" name="圆: 空心 8"/>
          <p:cNvSpPr/>
          <p:nvPr>
            <p:custDataLst>
              <p:tags r:id="rId2"/>
            </p:custDataLst>
          </p:nvPr>
        </p:nvSpPr>
        <p:spPr>
          <a:xfrm>
            <a:off x="5240724" y="4003840"/>
            <a:ext cx="210492" cy="210492"/>
          </a:xfrm>
          <a:prstGeom prst="donut">
            <a:avLst>
              <a:gd name="adj" fmla="val 19044"/>
            </a:avLst>
          </a:prstGeom>
          <a:solidFill>
            <a:srgbClr val="FFC000"/>
          </a:solidFill>
          <a:ln>
            <a:solidFill>
              <a:schemeClr val="accent4"/>
            </a:solidFill>
          </a:ln>
        </p:spPr>
        <p:style>
          <a:lnRef idx="2">
            <a:srgbClr val="09948A">
              <a:shade val="50000"/>
            </a:srgbClr>
          </a:lnRef>
          <a:fillRef idx="1">
            <a:srgbClr val="09948A"/>
          </a:fillRef>
          <a:effectRef idx="0">
            <a:srgbClr val="09948A"/>
          </a:effectRef>
          <a:fontRef idx="minor">
            <a:sysClr val="window" lastClr="FFFFFF"/>
          </a:fontRef>
        </p:style>
        <p:txBody>
          <a:bodyPr rtlCol="0" anchor="ctr"/>
          <a:lstStyle/>
          <a:p>
            <a:pPr algn="ctr"/>
            <a:endParaRPr lang="zh-CN" altLang="en-US">
              <a:solidFill>
                <a:sysClr val="windowText" lastClr="000000"/>
              </a:solidFill>
            </a:endParaRPr>
          </a:p>
        </p:txBody>
      </p:sp>
      <p:sp>
        <p:nvSpPr>
          <p:cNvPr id="15" name="圆: 空心 9"/>
          <p:cNvSpPr/>
          <p:nvPr>
            <p:custDataLst>
              <p:tags r:id="rId3"/>
            </p:custDataLst>
          </p:nvPr>
        </p:nvSpPr>
        <p:spPr>
          <a:xfrm>
            <a:off x="5240724" y="2028336"/>
            <a:ext cx="210492" cy="210492"/>
          </a:xfrm>
          <a:prstGeom prst="donut">
            <a:avLst>
              <a:gd name="adj" fmla="val 19044"/>
            </a:avLst>
          </a:prstGeom>
          <a:solidFill>
            <a:srgbClr val="FFC000"/>
          </a:solidFill>
          <a:ln>
            <a:solidFill>
              <a:schemeClr val="accent4"/>
            </a:solidFill>
          </a:ln>
        </p:spPr>
        <p:style>
          <a:lnRef idx="2">
            <a:srgbClr val="09948A">
              <a:shade val="50000"/>
            </a:srgbClr>
          </a:lnRef>
          <a:fillRef idx="1">
            <a:srgbClr val="09948A"/>
          </a:fillRef>
          <a:effectRef idx="0">
            <a:srgbClr val="09948A"/>
          </a:effectRef>
          <a:fontRef idx="minor">
            <a:sysClr val="window" lastClr="FFFFFF"/>
          </a:fontRef>
        </p:style>
        <p:txBody>
          <a:bodyPr rtlCol="0" anchor="ctr"/>
          <a:lstStyle/>
          <a:p>
            <a:pPr algn="ctr"/>
            <a:endParaRPr lang="zh-CN" altLang="en-US">
              <a:solidFill>
                <a:sysClr val="windowText" lastClr="000000"/>
              </a:solidFill>
            </a:endParaRPr>
          </a:p>
        </p:txBody>
      </p:sp>
      <p:cxnSp>
        <p:nvCxnSpPr>
          <p:cNvPr id="31" name="直接连接符 30"/>
          <p:cNvCxnSpPr>
            <a:stCxn id="15" idx="4"/>
            <a:endCxn id="13" idx="0"/>
          </p:cNvCxnSpPr>
          <p:nvPr>
            <p:custDataLst>
              <p:tags r:id="rId4"/>
            </p:custDataLst>
          </p:nvPr>
        </p:nvCxnSpPr>
        <p:spPr>
          <a:xfrm>
            <a:off x="5345970" y="2246448"/>
            <a:ext cx="0" cy="1765300"/>
          </a:xfrm>
          <a:prstGeom prst="line">
            <a:avLst/>
          </a:prstGeom>
          <a:ln w="38100">
            <a:solidFill>
              <a:schemeClr val="accent4"/>
            </a:solidFill>
          </a:ln>
        </p:spPr>
        <p:style>
          <a:lnRef idx="1">
            <a:srgbClr val="09948A"/>
          </a:lnRef>
          <a:fillRef idx="0">
            <a:srgbClr val="09948A"/>
          </a:fillRef>
          <a:effectRef idx="0">
            <a:srgbClr val="09948A"/>
          </a:effectRef>
          <a:fontRef idx="minor">
            <a:sysClr val="windowText" lastClr="000000"/>
          </a:fontRef>
        </p:style>
      </p:cxnSp>
      <p:cxnSp>
        <p:nvCxnSpPr>
          <p:cNvPr id="33" name="直接连接符 32"/>
          <p:cNvCxnSpPr>
            <a:stCxn id="13" idx="4"/>
            <a:endCxn id="5" idx="0"/>
          </p:cNvCxnSpPr>
          <p:nvPr>
            <p:custDataLst>
              <p:tags r:id="rId5"/>
            </p:custDataLst>
          </p:nvPr>
        </p:nvCxnSpPr>
        <p:spPr>
          <a:xfrm>
            <a:off x="5346065" y="4222115"/>
            <a:ext cx="0" cy="1722755"/>
          </a:xfrm>
          <a:prstGeom prst="line">
            <a:avLst/>
          </a:prstGeom>
          <a:solidFill>
            <a:srgbClr val="FFC000"/>
          </a:solidFill>
          <a:ln w="38100">
            <a:solidFill>
              <a:schemeClr val="accent4"/>
            </a:solidFill>
          </a:ln>
        </p:spPr>
        <p:style>
          <a:lnRef idx="1">
            <a:srgbClr val="09948A"/>
          </a:lnRef>
          <a:fillRef idx="0">
            <a:srgbClr val="09948A"/>
          </a:fillRef>
          <a:effectRef idx="0">
            <a:srgbClr val="09948A"/>
          </a:effectRef>
          <a:fontRef idx="minor">
            <a:sysClr val="windowText" lastClr="000000"/>
          </a:fontRef>
        </p:style>
      </p:cxnSp>
      <p:cxnSp>
        <p:nvCxnSpPr>
          <p:cNvPr id="36" name="直接连接符 35"/>
          <p:cNvCxnSpPr/>
          <p:nvPr>
            <p:custDataLst>
              <p:tags r:id="rId6"/>
            </p:custDataLst>
          </p:nvPr>
        </p:nvCxnSpPr>
        <p:spPr>
          <a:xfrm>
            <a:off x="4456430" y="4105275"/>
            <a:ext cx="631825" cy="0"/>
          </a:xfrm>
          <a:prstGeom prst="line">
            <a:avLst/>
          </a:prstGeom>
          <a:ln w="19050">
            <a:solidFill>
              <a:schemeClr val="accent4"/>
            </a:solidFill>
            <a:prstDash val="sysDot"/>
          </a:ln>
        </p:spPr>
        <p:style>
          <a:lnRef idx="1">
            <a:srgbClr val="09948A"/>
          </a:lnRef>
          <a:fillRef idx="0">
            <a:srgbClr val="09948A"/>
          </a:fillRef>
          <a:effectRef idx="0">
            <a:srgbClr val="09948A"/>
          </a:effectRef>
          <a:fontRef idx="minor">
            <a:sysClr val="windowText" lastClr="000000"/>
          </a:fontRef>
        </p:style>
      </p:cxnSp>
      <p:sp>
        <p:nvSpPr>
          <p:cNvPr id="58" name="圆角矩形 57"/>
          <p:cNvSpPr/>
          <p:nvPr/>
        </p:nvSpPr>
        <p:spPr>
          <a:xfrm>
            <a:off x="814705" y="4435475"/>
            <a:ext cx="3443605" cy="777875"/>
          </a:xfrm>
          <a:prstGeom prst="roundRect">
            <a:avLst/>
          </a:prstGeom>
          <a:solidFill>
            <a:srgbClr val="FFC00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59" name="文本框 58"/>
          <p:cNvSpPr txBox="1"/>
          <p:nvPr/>
        </p:nvSpPr>
        <p:spPr>
          <a:xfrm>
            <a:off x="1192530" y="4532630"/>
            <a:ext cx="2621280" cy="583565"/>
          </a:xfrm>
          <a:prstGeom prst="rect">
            <a:avLst/>
          </a:prstGeom>
          <a:noFill/>
        </p:spPr>
        <p:txBody>
          <a:bodyPr wrap="none" rtlCol="0">
            <a:spAutoFit/>
          </a:bodyPr>
          <a:lstStyle/>
          <a:p>
            <a:r>
              <a:rPr lang="zh-CN" altLang="en-US" sz="32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线上健身服务</a:t>
            </a:r>
          </a:p>
        </p:txBody>
      </p:sp>
      <p:pic>
        <p:nvPicPr>
          <p:cNvPr id="7" name="图片 6"/>
          <p:cNvPicPr>
            <a:picLocks noChangeAspect="1"/>
          </p:cNvPicPr>
          <p:nvPr/>
        </p:nvPicPr>
        <p:blipFill>
          <a:blip r:embed="rId13"/>
          <a:srcRect l="7722" r="12496" b="4621"/>
          <a:stretch>
            <a:fillRect/>
          </a:stretch>
        </p:blipFill>
        <p:spPr>
          <a:xfrm>
            <a:off x="1088390" y="2270760"/>
            <a:ext cx="2953385" cy="2101215"/>
          </a:xfrm>
          <a:prstGeom prst="rect">
            <a:avLst/>
          </a:prstGeom>
          <a:ln w="9525">
            <a:solidFill>
              <a:srgbClr val="4A5A6F"/>
            </a:solidFill>
          </a:ln>
        </p:spPr>
      </p:pic>
      <p:grpSp>
        <p:nvGrpSpPr>
          <p:cNvPr id="25" name="组合 24"/>
          <p:cNvGrpSpPr/>
          <p:nvPr/>
        </p:nvGrpSpPr>
        <p:grpSpPr>
          <a:xfrm>
            <a:off x="5607685" y="1479550"/>
            <a:ext cx="5605145" cy="1314450"/>
            <a:chOff x="8831" y="2330"/>
            <a:chExt cx="8827" cy="2070"/>
          </a:xfrm>
        </p:grpSpPr>
        <p:cxnSp>
          <p:nvCxnSpPr>
            <p:cNvPr id="34" name="直接连接符 33"/>
            <p:cNvCxnSpPr/>
            <p:nvPr>
              <p:custDataLst>
                <p:tags r:id="rId9"/>
              </p:custDataLst>
            </p:nvPr>
          </p:nvCxnSpPr>
          <p:spPr>
            <a:xfrm>
              <a:off x="8831" y="3359"/>
              <a:ext cx="555" cy="0"/>
            </a:xfrm>
            <a:prstGeom prst="line">
              <a:avLst/>
            </a:prstGeom>
            <a:ln w="19050">
              <a:solidFill>
                <a:schemeClr val="accent4"/>
              </a:solidFill>
              <a:prstDash val="sysDot"/>
            </a:ln>
          </p:spPr>
          <p:style>
            <a:lnRef idx="1">
              <a:srgbClr val="09948A"/>
            </a:lnRef>
            <a:fillRef idx="0">
              <a:srgbClr val="09948A"/>
            </a:fillRef>
            <a:effectRef idx="0">
              <a:srgbClr val="09948A"/>
            </a:effectRef>
            <a:fontRef idx="minor">
              <a:sysClr val="windowText" lastClr="000000"/>
            </a:fontRef>
          </p:style>
        </p:cxnSp>
        <p:sp>
          <p:nvSpPr>
            <p:cNvPr id="60" name="矩形: 圆角 1"/>
            <p:cNvSpPr/>
            <p:nvPr/>
          </p:nvSpPr>
          <p:spPr>
            <a:xfrm>
              <a:off x="9501" y="2709"/>
              <a:ext cx="3535" cy="1312"/>
            </a:xfrm>
            <a:prstGeom prst="roundRect">
              <a:avLst>
                <a:gd name="adj" fmla="val 9894"/>
              </a:avLst>
            </a:prstGeom>
            <a:solidFill>
              <a:schemeClr val="accent4">
                <a:lumMod val="20000"/>
                <a:lumOff val="80000"/>
              </a:schemeClr>
            </a:solidFill>
            <a:ln w="12700">
              <a:solidFill>
                <a:schemeClr val="accent4"/>
              </a:solidFill>
              <a:prstDash val="sysDot"/>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grpSp>
          <p:nvGrpSpPr>
            <p:cNvPr id="8" name="组合 7"/>
            <p:cNvGrpSpPr/>
            <p:nvPr/>
          </p:nvGrpSpPr>
          <p:grpSpPr>
            <a:xfrm>
              <a:off x="9495" y="2836"/>
              <a:ext cx="3433" cy="1056"/>
              <a:chOff x="7024436" y="1722063"/>
              <a:chExt cx="2179783" cy="670479"/>
            </a:xfrm>
          </p:grpSpPr>
          <p:sp>
            <p:nvSpPr>
              <p:cNvPr id="19" name="文本框 18"/>
              <p:cNvSpPr txBox="1"/>
              <p:nvPr/>
            </p:nvSpPr>
            <p:spPr>
              <a:xfrm>
                <a:off x="7687839" y="1722063"/>
                <a:ext cx="1516380" cy="645160"/>
              </a:xfrm>
              <a:prstGeom prst="rect">
                <a:avLst/>
              </a:prstGeom>
              <a:noFill/>
            </p:spPr>
            <p:txBody>
              <a:bodyPr wrap="none" rtlCol="0">
                <a:spAutoFit/>
              </a:bodyPr>
              <a:lstStyle/>
              <a:p>
                <a:r>
                  <a:rPr lang="zh-CN" altLang="en-US" b="1" spc="300" dirty="0">
                    <a:solidFill>
                      <a:srgbClr val="E0674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定制化</a:t>
                </a:r>
                <a:endParaRPr lang="en-US" altLang="zh-CN" b="1" spc="300" dirty="0">
                  <a:solidFill>
                    <a:srgbClr val="E0674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endParaRPr>
              </a:p>
              <a:p>
                <a:r>
                  <a:rPr lang="zh-CN" altLang="en-US" b="1" spc="300" dirty="0">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的健身课程</a:t>
                </a:r>
              </a:p>
            </p:txBody>
          </p:sp>
          <p:pic>
            <p:nvPicPr>
              <p:cNvPr id="9" name="图形 8" descr="核对清单"/>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024436" y="1723948"/>
                <a:ext cx="668594" cy="668594"/>
              </a:xfrm>
              <a:prstGeom prst="rect">
                <a:avLst/>
              </a:prstGeom>
            </p:spPr>
          </p:pic>
        </p:grpSp>
        <p:pic>
          <p:nvPicPr>
            <p:cNvPr id="12" name="图片 11"/>
            <p:cNvPicPr>
              <a:picLocks noChangeAspect="1"/>
            </p:cNvPicPr>
            <p:nvPr/>
          </p:nvPicPr>
          <p:blipFill rotWithShape="1">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t="6807" b="28363"/>
            <a:stretch>
              <a:fillRect/>
            </a:stretch>
          </p:blipFill>
          <p:spPr>
            <a:xfrm>
              <a:off x="13339" y="2330"/>
              <a:ext cx="2608" cy="2071"/>
            </a:xfrm>
            <a:prstGeom prst="rect">
              <a:avLst/>
            </a:prstGeom>
          </p:spPr>
        </p:pic>
        <p:sp>
          <p:nvSpPr>
            <p:cNvPr id="11" name="文本框 10"/>
            <p:cNvSpPr txBox="1"/>
            <p:nvPr/>
          </p:nvSpPr>
          <p:spPr>
            <a:xfrm>
              <a:off x="16250" y="2588"/>
              <a:ext cx="1408" cy="1771"/>
            </a:xfrm>
            <a:prstGeom prst="rect">
              <a:avLst/>
            </a:prstGeom>
            <a:noFill/>
          </p:spPr>
          <p:txBody>
            <a:bodyPr wrap="none" rtlCol="0">
              <a:spAutoFit/>
              <a:scene3d>
                <a:camera prst="orthographicFront"/>
                <a:lightRig rig="threePt" dir="t"/>
              </a:scene3d>
            </a:bodyPr>
            <a:lstStyle/>
            <a:p>
              <a:pPr>
                <a:lnSpc>
                  <a:spcPct val="120000"/>
                </a:lnSpc>
              </a:pPr>
              <a:r>
                <a:rPr lang="zh-CN" altLang="en-US" sz="1400">
                  <a:solidFill>
                    <a:schemeClr val="tx2"/>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企业老板</a:t>
              </a:r>
            </a:p>
            <a:p>
              <a:pPr>
                <a:lnSpc>
                  <a:spcPct val="120000"/>
                </a:lnSpc>
              </a:pPr>
              <a:r>
                <a:rPr lang="zh-CN" altLang="en-US" sz="1400">
                  <a:solidFill>
                    <a:schemeClr val="tx2"/>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产后妈妈</a:t>
              </a:r>
            </a:p>
            <a:p>
              <a:pPr>
                <a:lnSpc>
                  <a:spcPct val="120000"/>
                </a:lnSpc>
              </a:pPr>
              <a:r>
                <a:rPr lang="zh-CN" altLang="en-US" sz="1400">
                  <a:solidFill>
                    <a:schemeClr val="tx2"/>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女性塑身</a:t>
              </a:r>
            </a:p>
            <a:p>
              <a:pPr>
                <a:lnSpc>
                  <a:spcPct val="120000"/>
                </a:lnSpc>
              </a:pPr>
              <a:r>
                <a:rPr lang="en-US" altLang="zh-CN" sz="1400">
                  <a:solidFill>
                    <a:schemeClr val="tx2"/>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a:t>
              </a:r>
            </a:p>
          </p:txBody>
        </p:sp>
      </p:grpSp>
      <p:grpSp>
        <p:nvGrpSpPr>
          <p:cNvPr id="26" name="组合 25"/>
          <p:cNvGrpSpPr/>
          <p:nvPr/>
        </p:nvGrpSpPr>
        <p:grpSpPr>
          <a:xfrm>
            <a:off x="5607685" y="3501390"/>
            <a:ext cx="5165090" cy="1169670"/>
            <a:chOff x="8831" y="5514"/>
            <a:chExt cx="8134" cy="1842"/>
          </a:xfrm>
        </p:grpSpPr>
        <p:sp>
          <p:nvSpPr>
            <p:cNvPr id="81" name="矩形: 圆角 1"/>
            <p:cNvSpPr/>
            <p:nvPr/>
          </p:nvSpPr>
          <p:spPr>
            <a:xfrm>
              <a:off x="9501" y="5814"/>
              <a:ext cx="3535" cy="1312"/>
            </a:xfrm>
            <a:prstGeom prst="roundRect">
              <a:avLst>
                <a:gd name="adj" fmla="val 9894"/>
              </a:avLst>
            </a:prstGeom>
            <a:solidFill>
              <a:schemeClr val="accent4">
                <a:lumMod val="20000"/>
                <a:lumOff val="80000"/>
              </a:schemeClr>
            </a:solidFill>
            <a:ln w="12700">
              <a:solidFill>
                <a:schemeClr val="accent4"/>
              </a:solidFill>
              <a:prstDash val="sysDot"/>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cxnSp>
          <p:nvCxnSpPr>
            <p:cNvPr id="109" name="直接连接符 108"/>
            <p:cNvCxnSpPr/>
            <p:nvPr>
              <p:custDataLst>
                <p:tags r:id="rId8"/>
              </p:custDataLst>
            </p:nvPr>
          </p:nvCxnSpPr>
          <p:spPr>
            <a:xfrm>
              <a:off x="8831" y="6471"/>
              <a:ext cx="555" cy="0"/>
            </a:xfrm>
            <a:prstGeom prst="line">
              <a:avLst/>
            </a:prstGeom>
            <a:ln w="19050">
              <a:solidFill>
                <a:schemeClr val="accent4"/>
              </a:solidFill>
              <a:prstDash val="sysDot"/>
            </a:ln>
          </p:spPr>
          <p:style>
            <a:lnRef idx="1">
              <a:srgbClr val="09948A"/>
            </a:lnRef>
            <a:fillRef idx="0">
              <a:srgbClr val="09948A"/>
            </a:fillRef>
            <a:effectRef idx="0">
              <a:srgbClr val="09948A"/>
            </a:effectRef>
            <a:fontRef idx="minor">
              <a:sysClr val="windowText" lastClr="000000"/>
            </a:fontRef>
          </p:style>
        </p:cxnSp>
        <p:grpSp>
          <p:nvGrpSpPr>
            <p:cNvPr id="10" name="组合 9"/>
            <p:cNvGrpSpPr/>
            <p:nvPr/>
          </p:nvGrpSpPr>
          <p:grpSpPr>
            <a:xfrm>
              <a:off x="9587" y="5898"/>
              <a:ext cx="3083" cy="1146"/>
              <a:chOff x="7290144" y="3011331"/>
              <a:chExt cx="1957652" cy="727587"/>
            </a:xfrm>
          </p:grpSpPr>
          <p:sp>
            <p:nvSpPr>
              <p:cNvPr id="22" name="文本框 21"/>
              <p:cNvSpPr txBox="1"/>
              <p:nvPr/>
            </p:nvSpPr>
            <p:spPr>
              <a:xfrm>
                <a:off x="7998116" y="3029808"/>
                <a:ext cx="1249680" cy="645160"/>
              </a:xfrm>
              <a:prstGeom prst="rect">
                <a:avLst/>
              </a:prstGeom>
              <a:noFill/>
            </p:spPr>
            <p:txBody>
              <a:bodyPr wrap="none" rtlCol="0">
                <a:spAutoFit/>
              </a:bodyPr>
              <a:lstStyle/>
              <a:p>
                <a:r>
                  <a:rPr lang="zh-CN" altLang="en-US" b="1" spc="300" dirty="0">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远程</a:t>
                </a:r>
                <a:endParaRPr lang="en-US" altLang="zh-CN" b="1" spc="300" dirty="0">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endParaRPr>
              </a:p>
              <a:p>
                <a:r>
                  <a:rPr lang="zh-CN" altLang="en-US" b="1" spc="300" dirty="0">
                    <a:solidFill>
                      <a:srgbClr val="E0674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健身私教</a:t>
                </a:r>
              </a:p>
            </p:txBody>
          </p:sp>
          <p:pic>
            <p:nvPicPr>
              <p:cNvPr id="14" name="图形 13" descr="呼叫中心"/>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290144" y="3011331"/>
                <a:ext cx="727587" cy="727587"/>
              </a:xfrm>
              <a:prstGeom prst="rect">
                <a:avLst/>
              </a:prstGeom>
            </p:spPr>
          </p:pic>
        </p:grpSp>
        <p:pic>
          <p:nvPicPr>
            <p:cNvPr id="17" name="图片 16" descr="远程私教1"/>
            <p:cNvPicPr>
              <a:picLocks noChangeAspect="1"/>
            </p:cNvPicPr>
            <p:nvPr/>
          </p:nvPicPr>
          <p:blipFill>
            <a:blip r:embed="rId17"/>
            <a:stretch>
              <a:fillRect/>
            </a:stretch>
          </p:blipFill>
          <p:spPr>
            <a:xfrm>
              <a:off x="13691" y="5514"/>
              <a:ext cx="3275" cy="1842"/>
            </a:xfrm>
            <a:prstGeom prst="rect">
              <a:avLst/>
            </a:prstGeom>
          </p:spPr>
        </p:pic>
      </p:grpSp>
      <p:grpSp>
        <p:nvGrpSpPr>
          <p:cNvPr id="27" name="组合 26"/>
          <p:cNvGrpSpPr/>
          <p:nvPr/>
        </p:nvGrpSpPr>
        <p:grpSpPr>
          <a:xfrm>
            <a:off x="5607685" y="5597525"/>
            <a:ext cx="6355715" cy="860425"/>
            <a:chOff x="8831" y="8815"/>
            <a:chExt cx="10009" cy="1355"/>
          </a:xfrm>
        </p:grpSpPr>
        <p:sp>
          <p:nvSpPr>
            <p:cNvPr id="93" name="矩形: 圆角 1"/>
            <p:cNvSpPr/>
            <p:nvPr/>
          </p:nvSpPr>
          <p:spPr>
            <a:xfrm>
              <a:off x="9501" y="8858"/>
              <a:ext cx="3535" cy="1312"/>
            </a:xfrm>
            <a:prstGeom prst="roundRect">
              <a:avLst>
                <a:gd name="adj" fmla="val 9894"/>
              </a:avLst>
            </a:prstGeom>
            <a:solidFill>
              <a:schemeClr val="accent4">
                <a:lumMod val="20000"/>
                <a:lumOff val="80000"/>
              </a:schemeClr>
            </a:solidFill>
            <a:ln w="12700">
              <a:solidFill>
                <a:schemeClr val="accent4"/>
              </a:solidFill>
              <a:prstDash val="sysDot"/>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cxnSp>
          <p:nvCxnSpPr>
            <p:cNvPr id="110" name="直接连接符 109"/>
            <p:cNvCxnSpPr/>
            <p:nvPr>
              <p:custDataLst>
                <p:tags r:id="rId7"/>
              </p:custDataLst>
            </p:nvPr>
          </p:nvCxnSpPr>
          <p:spPr>
            <a:xfrm>
              <a:off x="8831" y="9514"/>
              <a:ext cx="555" cy="0"/>
            </a:xfrm>
            <a:prstGeom prst="line">
              <a:avLst/>
            </a:prstGeom>
            <a:ln w="19050">
              <a:solidFill>
                <a:schemeClr val="accent4"/>
              </a:solidFill>
              <a:prstDash val="sysDot"/>
            </a:ln>
          </p:spPr>
          <p:style>
            <a:lnRef idx="1">
              <a:srgbClr val="09948A"/>
            </a:lnRef>
            <a:fillRef idx="0">
              <a:srgbClr val="09948A"/>
            </a:fillRef>
            <a:effectRef idx="0">
              <a:srgbClr val="09948A"/>
            </a:effectRef>
            <a:fontRef idx="minor">
              <a:sysClr val="windowText" lastClr="000000"/>
            </a:fontRef>
          </p:style>
        </p:cxnSp>
        <p:sp>
          <p:nvSpPr>
            <p:cNvPr id="18" name="文本框 17"/>
            <p:cNvSpPr txBox="1"/>
            <p:nvPr/>
          </p:nvSpPr>
          <p:spPr>
            <a:xfrm>
              <a:off x="10815" y="8999"/>
              <a:ext cx="1968" cy="1016"/>
            </a:xfrm>
            <a:prstGeom prst="rect">
              <a:avLst/>
            </a:prstGeom>
            <a:noFill/>
          </p:spPr>
          <p:txBody>
            <a:bodyPr wrap="none" rtlCol="0">
              <a:spAutoFit/>
            </a:bodyPr>
            <a:lstStyle/>
            <a:p>
              <a:r>
                <a:rPr lang="zh-CN" altLang="en-US" b="1" spc="300" dirty="0">
                  <a:solidFill>
                    <a:srgbClr val="E0674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健身督导</a:t>
              </a:r>
            </a:p>
            <a:p>
              <a:r>
                <a:rPr lang="zh-CN" altLang="en-US" b="1" spc="300" dirty="0">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系统</a:t>
              </a:r>
            </a:p>
          </p:txBody>
        </p:sp>
        <p:pic>
          <p:nvPicPr>
            <p:cNvPr id="16" name="图形 32" descr="扩音器"/>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545" y="8903"/>
              <a:ext cx="1188" cy="1188"/>
            </a:xfrm>
            <a:prstGeom prst="rect">
              <a:avLst/>
            </a:prstGeom>
          </p:spPr>
        </p:pic>
        <p:sp>
          <p:nvSpPr>
            <p:cNvPr id="20" name="文本框 19"/>
            <p:cNvSpPr txBox="1"/>
            <p:nvPr/>
          </p:nvSpPr>
          <p:spPr>
            <a:xfrm>
              <a:off x="13457" y="8815"/>
              <a:ext cx="5383" cy="1307"/>
            </a:xfrm>
            <a:prstGeom prst="rect">
              <a:avLst/>
            </a:prstGeom>
            <a:noFill/>
          </p:spPr>
          <p:txBody>
            <a:bodyPr wrap="square" rtlCol="0" anchor="t">
              <a:spAutoFit/>
              <a:scene3d>
                <a:camera prst="orthographicFront"/>
                <a:lightRig rig="threePt" dir="t"/>
              </a:scene3d>
            </a:bodyPr>
            <a:lstStyle/>
            <a:p>
              <a:r>
                <a:rPr lang="en-US" altLang="zh-CN" sz="2000" b="1" dirty="0">
                  <a:solidFill>
                    <a:srgbClr val="4A5A6F"/>
                  </a:solidFill>
                  <a:effectLst/>
                  <a:latin typeface="微软雅黑" panose="020B0503020204020204" charset="-122"/>
                  <a:ea typeface="微软雅黑" panose="020B0503020204020204" charset="-122"/>
                  <a:sym typeface="+mn-ea"/>
                </a:rPr>
                <a:t>3</a:t>
              </a:r>
              <a:r>
                <a:rPr lang="zh-CN" altLang="en-US" sz="2000" b="1" dirty="0">
                  <a:solidFill>
                    <a:srgbClr val="4A5A6F"/>
                  </a:solidFill>
                  <a:effectLst/>
                  <a:latin typeface="微软雅黑" panose="020B0503020204020204" charset="-122"/>
                  <a:ea typeface="微软雅黑" panose="020B0503020204020204" charset="-122"/>
                  <a:sym typeface="+mn-ea"/>
                </a:rPr>
                <a:t>对</a:t>
              </a:r>
              <a:r>
                <a:rPr lang="en-US" altLang="zh-CN" sz="2000" b="1" dirty="0">
                  <a:solidFill>
                    <a:srgbClr val="4A5A6F"/>
                  </a:solidFill>
                  <a:effectLst/>
                  <a:latin typeface="微软雅黑" panose="020B0503020204020204" charset="-122"/>
                  <a:ea typeface="微软雅黑" panose="020B0503020204020204" charset="-122"/>
                  <a:sym typeface="+mn-ea"/>
                </a:rPr>
                <a:t>1</a:t>
              </a:r>
              <a:r>
                <a:rPr lang="zh-CN" altLang="en-US" sz="2000" b="1" dirty="0">
                  <a:solidFill>
                    <a:srgbClr val="4A5A6F"/>
                  </a:solidFill>
                  <a:effectLst/>
                  <a:latin typeface="微软雅黑" panose="020B0503020204020204" charset="-122"/>
                  <a:ea typeface="微软雅黑" panose="020B0503020204020204" charset="-122"/>
                  <a:sym typeface="+mn-ea"/>
                </a:rPr>
                <a:t>全程监督指导</a:t>
              </a:r>
            </a:p>
            <a:p>
              <a:r>
                <a:rPr lang="zh-CN" altLang="en-US" sz="1400" dirty="0">
                  <a:solidFill>
                    <a:srgbClr val="4A5A6F"/>
                  </a:solidFill>
                  <a:effectLst/>
                  <a:latin typeface="微软雅黑" panose="020B0503020204020204" charset="-122"/>
                  <a:ea typeface="微软雅黑" panose="020B0503020204020204" charset="-122"/>
                  <a:sym typeface="+mn-ea"/>
                </a:rPr>
                <a:t>采用斯坦福大学的自我小组管理体系</a:t>
              </a:r>
            </a:p>
            <a:p>
              <a:r>
                <a:rPr lang="zh-CN" altLang="en-US" sz="1400" dirty="0">
                  <a:solidFill>
                    <a:srgbClr val="4A5A6F"/>
                  </a:solidFill>
                  <a:effectLst/>
                  <a:latin typeface="微软雅黑" panose="020B0503020204020204" charset="-122"/>
                  <a:ea typeface="微软雅黑" panose="020B0503020204020204" charset="-122"/>
                  <a:sym typeface="+mn-ea"/>
                </a:rPr>
                <a:t>每月目标减</a:t>
              </a:r>
              <a:r>
                <a:rPr lang="en-US" altLang="zh-CN" sz="1400" dirty="0">
                  <a:solidFill>
                    <a:srgbClr val="4A5A6F"/>
                  </a:solidFill>
                  <a:effectLst/>
                  <a:latin typeface="微软雅黑" panose="020B0503020204020204" charset="-122"/>
                  <a:ea typeface="微软雅黑" panose="020B0503020204020204" charset="-122"/>
                  <a:sym typeface="+mn-ea"/>
                </a:rPr>
                <a:t>5-8</a:t>
              </a:r>
              <a:r>
                <a:rPr lang="zh-CN" altLang="en-US" sz="1400" dirty="0">
                  <a:solidFill>
                    <a:srgbClr val="4A5A6F"/>
                  </a:solidFill>
                  <a:effectLst/>
                  <a:latin typeface="微软雅黑" panose="020B0503020204020204" charset="-122"/>
                  <a:ea typeface="微软雅黑" panose="020B0503020204020204" charset="-122"/>
                  <a:sym typeface="+mn-ea"/>
                </a:rPr>
                <a:t>斤，成功率达</a:t>
              </a:r>
              <a:r>
                <a:rPr lang="en-US" altLang="zh-CN" sz="1400" dirty="0">
                  <a:solidFill>
                    <a:srgbClr val="4A5A6F"/>
                  </a:solidFill>
                  <a:effectLst/>
                  <a:latin typeface="微软雅黑" panose="020B0503020204020204" charset="-122"/>
                  <a:ea typeface="微软雅黑" panose="020B0503020204020204" charset="-122"/>
                  <a:sym typeface="+mn-ea"/>
                </a:rPr>
                <a:t>80%</a:t>
              </a:r>
              <a:r>
                <a:rPr lang="zh-CN" altLang="en-US" sz="1400" dirty="0">
                  <a:solidFill>
                    <a:srgbClr val="4A5A6F"/>
                  </a:solidFill>
                  <a:effectLst/>
                  <a:latin typeface="微软雅黑" panose="020B0503020204020204" charset="-122"/>
                  <a:ea typeface="微软雅黑" panose="020B0503020204020204" charset="-122"/>
                  <a:sym typeface="+mn-ea"/>
                </a:rPr>
                <a:t>以上</a:t>
              </a:r>
            </a:p>
          </p:txBody>
        </p:sp>
      </p:grpSp>
      <p:pic>
        <p:nvPicPr>
          <p:cNvPr id="35" name="图片 34">
            <a:extLst>
              <a:ext uri="{FF2B5EF4-FFF2-40B4-BE49-F238E27FC236}">
                <a16:creationId xmlns:a16="http://schemas.microsoft.com/office/drawing/2014/main" id="{94D9C8D2-4B06-42C0-8596-1DD3CCBA3801}"/>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053850" y="-1270"/>
            <a:ext cx="2138150" cy="68294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linds(horizontal)">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blinds(horizontal)">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blinds(horizontal)">
                                      <p:cBhvr>
                                        <p:cTn id="1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2"/>
          <a:stretch>
            <a:fillRect/>
          </a:stretch>
        </p:blipFill>
        <p:spPr>
          <a:xfrm rot="16200000">
            <a:off x="739775" y="659765"/>
            <a:ext cx="824230" cy="845185"/>
          </a:xfrm>
          <a:prstGeom prst="rect">
            <a:avLst/>
          </a:prstGeom>
        </p:spPr>
      </p:pic>
      <p:sp>
        <p:nvSpPr>
          <p:cNvPr id="4" name="文本框 3"/>
          <p:cNvSpPr txBox="1"/>
          <p:nvPr/>
        </p:nvSpPr>
        <p:spPr>
          <a:xfrm>
            <a:off x="1659255" y="670560"/>
            <a:ext cx="8531225" cy="645160"/>
          </a:xfrm>
          <a:prstGeom prst="rect">
            <a:avLst/>
          </a:prstGeom>
          <a:noFill/>
        </p:spPr>
        <p:txBody>
          <a:bodyPr wrap="square" rtlCol="0" anchor="t">
            <a:spAutoFit/>
            <a:scene3d>
              <a:camera prst="orthographicFront"/>
              <a:lightRig rig="threePt" dir="t"/>
            </a:scene3d>
          </a:bodyPr>
          <a:lstStyle/>
          <a:p>
            <a:r>
              <a:rPr lang="zh-CN" altLang="en-US" sz="3600" b="1" dirty="0">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让健身变得好玩，有趣，</a:t>
            </a:r>
            <a:r>
              <a:rPr lang="zh-CN" altLang="en-US" sz="3600" b="1" dirty="0">
                <a:solidFill>
                  <a:srgbClr val="E0674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不在枯燥乏味！</a:t>
            </a:r>
          </a:p>
        </p:txBody>
      </p:sp>
      <p:sp>
        <p:nvSpPr>
          <p:cNvPr id="5" name="圆: 空心 7"/>
          <p:cNvSpPr/>
          <p:nvPr>
            <p:custDataLst>
              <p:tags r:id="rId1"/>
            </p:custDataLst>
          </p:nvPr>
        </p:nvSpPr>
        <p:spPr>
          <a:xfrm>
            <a:off x="5240724" y="5936799"/>
            <a:ext cx="210492" cy="210492"/>
          </a:xfrm>
          <a:prstGeom prst="donut">
            <a:avLst>
              <a:gd name="adj" fmla="val 19044"/>
            </a:avLst>
          </a:prstGeom>
          <a:solidFill>
            <a:schemeClr val="accent1"/>
          </a:solidFill>
          <a:ln>
            <a:solidFill>
              <a:schemeClr val="accent1"/>
            </a:solidFill>
          </a:ln>
        </p:spPr>
        <p:style>
          <a:lnRef idx="2">
            <a:srgbClr val="09948A">
              <a:shade val="50000"/>
            </a:srgbClr>
          </a:lnRef>
          <a:fillRef idx="1">
            <a:srgbClr val="09948A"/>
          </a:fillRef>
          <a:effectRef idx="0">
            <a:srgbClr val="09948A"/>
          </a:effectRef>
          <a:fontRef idx="minor">
            <a:sysClr val="window" lastClr="FFFFFF"/>
          </a:fontRef>
        </p:style>
        <p:txBody>
          <a:bodyPr rtlCol="0" anchor="ctr"/>
          <a:lstStyle/>
          <a:p>
            <a:pPr algn="ctr"/>
            <a:endParaRPr lang="zh-CN" altLang="en-US">
              <a:solidFill>
                <a:sysClr val="windowText" lastClr="000000"/>
              </a:solidFill>
            </a:endParaRPr>
          </a:p>
        </p:txBody>
      </p:sp>
      <p:sp>
        <p:nvSpPr>
          <p:cNvPr id="13" name="圆: 空心 8"/>
          <p:cNvSpPr/>
          <p:nvPr>
            <p:custDataLst>
              <p:tags r:id="rId2"/>
            </p:custDataLst>
          </p:nvPr>
        </p:nvSpPr>
        <p:spPr>
          <a:xfrm>
            <a:off x="5240724" y="4003840"/>
            <a:ext cx="210492" cy="210492"/>
          </a:xfrm>
          <a:prstGeom prst="donut">
            <a:avLst>
              <a:gd name="adj" fmla="val 19044"/>
            </a:avLst>
          </a:prstGeom>
          <a:solidFill>
            <a:schemeClr val="accent1"/>
          </a:solidFill>
          <a:ln>
            <a:solidFill>
              <a:schemeClr val="accent1"/>
            </a:solidFill>
          </a:ln>
        </p:spPr>
        <p:style>
          <a:lnRef idx="2">
            <a:srgbClr val="09948A">
              <a:shade val="50000"/>
            </a:srgbClr>
          </a:lnRef>
          <a:fillRef idx="1">
            <a:srgbClr val="09948A"/>
          </a:fillRef>
          <a:effectRef idx="0">
            <a:srgbClr val="09948A"/>
          </a:effectRef>
          <a:fontRef idx="minor">
            <a:sysClr val="window" lastClr="FFFFFF"/>
          </a:fontRef>
        </p:style>
        <p:txBody>
          <a:bodyPr rtlCol="0" anchor="ctr"/>
          <a:lstStyle/>
          <a:p>
            <a:pPr algn="ctr"/>
            <a:endParaRPr lang="zh-CN" altLang="en-US">
              <a:solidFill>
                <a:sysClr val="windowText" lastClr="000000"/>
              </a:solidFill>
            </a:endParaRPr>
          </a:p>
        </p:txBody>
      </p:sp>
      <p:sp>
        <p:nvSpPr>
          <p:cNvPr id="15" name="圆: 空心 9"/>
          <p:cNvSpPr/>
          <p:nvPr>
            <p:custDataLst>
              <p:tags r:id="rId3"/>
            </p:custDataLst>
          </p:nvPr>
        </p:nvSpPr>
        <p:spPr>
          <a:xfrm>
            <a:off x="5240724" y="2028336"/>
            <a:ext cx="210492" cy="210492"/>
          </a:xfrm>
          <a:prstGeom prst="donut">
            <a:avLst>
              <a:gd name="adj" fmla="val 19044"/>
            </a:avLst>
          </a:prstGeom>
          <a:solidFill>
            <a:schemeClr val="accent1"/>
          </a:solidFill>
          <a:ln>
            <a:solidFill>
              <a:schemeClr val="accent1"/>
            </a:solidFill>
          </a:ln>
        </p:spPr>
        <p:style>
          <a:lnRef idx="2">
            <a:srgbClr val="09948A">
              <a:shade val="50000"/>
            </a:srgbClr>
          </a:lnRef>
          <a:fillRef idx="1">
            <a:srgbClr val="09948A"/>
          </a:fillRef>
          <a:effectRef idx="0">
            <a:srgbClr val="09948A"/>
          </a:effectRef>
          <a:fontRef idx="minor">
            <a:sysClr val="window" lastClr="FFFFFF"/>
          </a:fontRef>
        </p:style>
        <p:txBody>
          <a:bodyPr rtlCol="0" anchor="ctr"/>
          <a:lstStyle/>
          <a:p>
            <a:pPr algn="ctr"/>
            <a:endParaRPr lang="zh-CN" altLang="en-US">
              <a:solidFill>
                <a:sysClr val="windowText" lastClr="000000"/>
              </a:solidFill>
            </a:endParaRPr>
          </a:p>
        </p:txBody>
      </p:sp>
      <p:cxnSp>
        <p:nvCxnSpPr>
          <p:cNvPr id="31" name="直接连接符 30"/>
          <p:cNvCxnSpPr>
            <a:stCxn id="15" idx="4"/>
            <a:endCxn id="13" idx="0"/>
          </p:cNvCxnSpPr>
          <p:nvPr>
            <p:custDataLst>
              <p:tags r:id="rId4"/>
            </p:custDataLst>
          </p:nvPr>
        </p:nvCxnSpPr>
        <p:spPr>
          <a:xfrm>
            <a:off x="5345970" y="2246448"/>
            <a:ext cx="0" cy="1765300"/>
          </a:xfrm>
          <a:prstGeom prst="line">
            <a:avLst/>
          </a:prstGeom>
          <a:solidFill>
            <a:schemeClr val="accent1"/>
          </a:solidFill>
          <a:ln w="38100">
            <a:solidFill>
              <a:schemeClr val="accent1"/>
            </a:solidFill>
          </a:ln>
        </p:spPr>
        <p:style>
          <a:lnRef idx="1">
            <a:srgbClr val="09948A"/>
          </a:lnRef>
          <a:fillRef idx="0">
            <a:srgbClr val="09948A"/>
          </a:fillRef>
          <a:effectRef idx="0">
            <a:srgbClr val="09948A"/>
          </a:effectRef>
          <a:fontRef idx="minor">
            <a:sysClr val="windowText" lastClr="000000"/>
          </a:fontRef>
        </p:style>
      </p:cxnSp>
      <p:cxnSp>
        <p:nvCxnSpPr>
          <p:cNvPr id="33" name="直接连接符 32"/>
          <p:cNvCxnSpPr>
            <a:stCxn id="13" idx="4"/>
            <a:endCxn id="5" idx="0"/>
          </p:cNvCxnSpPr>
          <p:nvPr>
            <p:custDataLst>
              <p:tags r:id="rId5"/>
            </p:custDataLst>
          </p:nvPr>
        </p:nvCxnSpPr>
        <p:spPr>
          <a:xfrm>
            <a:off x="5346065" y="4222115"/>
            <a:ext cx="0" cy="1722755"/>
          </a:xfrm>
          <a:prstGeom prst="line">
            <a:avLst/>
          </a:prstGeom>
          <a:solidFill>
            <a:schemeClr val="accent1"/>
          </a:solidFill>
          <a:ln w="38100">
            <a:solidFill>
              <a:schemeClr val="accent1"/>
            </a:solidFill>
          </a:ln>
        </p:spPr>
        <p:style>
          <a:lnRef idx="1">
            <a:srgbClr val="09948A"/>
          </a:lnRef>
          <a:fillRef idx="0">
            <a:srgbClr val="09948A"/>
          </a:fillRef>
          <a:effectRef idx="0">
            <a:srgbClr val="09948A"/>
          </a:effectRef>
          <a:fontRef idx="minor">
            <a:sysClr val="windowText" lastClr="000000"/>
          </a:fontRef>
        </p:style>
      </p:cxnSp>
      <p:cxnSp>
        <p:nvCxnSpPr>
          <p:cNvPr id="36" name="直接连接符 35"/>
          <p:cNvCxnSpPr/>
          <p:nvPr>
            <p:custDataLst>
              <p:tags r:id="rId6"/>
            </p:custDataLst>
          </p:nvPr>
        </p:nvCxnSpPr>
        <p:spPr>
          <a:xfrm>
            <a:off x="4456430" y="4105275"/>
            <a:ext cx="631825" cy="0"/>
          </a:xfrm>
          <a:prstGeom prst="line">
            <a:avLst/>
          </a:prstGeom>
          <a:solidFill>
            <a:schemeClr val="accent1"/>
          </a:solidFill>
          <a:ln w="19050">
            <a:solidFill>
              <a:schemeClr val="accent1"/>
            </a:solidFill>
            <a:prstDash val="sysDot"/>
          </a:ln>
        </p:spPr>
        <p:style>
          <a:lnRef idx="1">
            <a:srgbClr val="09948A"/>
          </a:lnRef>
          <a:fillRef idx="0">
            <a:srgbClr val="09948A"/>
          </a:fillRef>
          <a:effectRef idx="0">
            <a:srgbClr val="09948A"/>
          </a:effectRef>
          <a:fontRef idx="minor">
            <a:sysClr val="windowText" lastClr="000000"/>
          </a:fontRef>
        </p:style>
      </p:cxnSp>
      <p:sp>
        <p:nvSpPr>
          <p:cNvPr id="58" name="圆角矩形 57"/>
          <p:cNvSpPr/>
          <p:nvPr/>
        </p:nvSpPr>
        <p:spPr>
          <a:xfrm>
            <a:off x="814705" y="4435475"/>
            <a:ext cx="3443605" cy="777875"/>
          </a:xfrm>
          <a:prstGeom prst="roundRect">
            <a:avLst/>
          </a:prstGeom>
          <a:solidFill>
            <a:schemeClr val="accent1"/>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59" name="文本框 58"/>
          <p:cNvSpPr txBox="1"/>
          <p:nvPr/>
        </p:nvSpPr>
        <p:spPr>
          <a:xfrm>
            <a:off x="1192530" y="4532630"/>
            <a:ext cx="2621280" cy="583565"/>
          </a:xfrm>
          <a:prstGeom prst="rect">
            <a:avLst/>
          </a:prstGeom>
          <a:noFill/>
        </p:spPr>
        <p:txBody>
          <a:bodyPr wrap="none" rtlCol="0">
            <a:spAutoFit/>
          </a:bodyPr>
          <a:lstStyle/>
          <a:p>
            <a:pPr algn="l"/>
            <a:r>
              <a:rPr lang="zh-CN" altLang="en-US" sz="3200">
                <a:solidFill>
                  <a:schemeClr val="bg1"/>
                </a:solidFill>
                <a:latin typeface="方正综艺简体" panose="03000509000000000000" charset="-122"/>
                <a:ea typeface="方正综艺简体" panose="03000509000000000000" charset="-122"/>
                <a:sym typeface="+mn-ea"/>
              </a:rPr>
              <a:t>互动分享社区</a:t>
            </a:r>
            <a:endParaRPr lang="zh-CN" altLang="en-US" sz="3200" b="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13"/>
          <a:srcRect l="5641" b="3530"/>
          <a:stretch>
            <a:fillRect/>
          </a:stretch>
        </p:blipFill>
        <p:spPr>
          <a:xfrm>
            <a:off x="1240155" y="2047875"/>
            <a:ext cx="2527300" cy="2360295"/>
          </a:xfrm>
          <a:prstGeom prst="rect">
            <a:avLst/>
          </a:prstGeom>
        </p:spPr>
      </p:pic>
      <p:grpSp>
        <p:nvGrpSpPr>
          <p:cNvPr id="42" name="组合 41"/>
          <p:cNvGrpSpPr/>
          <p:nvPr/>
        </p:nvGrpSpPr>
        <p:grpSpPr>
          <a:xfrm>
            <a:off x="5607685" y="5396865"/>
            <a:ext cx="5364480" cy="1253490"/>
            <a:chOff x="8831" y="8499"/>
            <a:chExt cx="8448" cy="1974"/>
          </a:xfrm>
        </p:grpSpPr>
        <p:sp>
          <p:nvSpPr>
            <p:cNvPr id="93" name="矩形: 圆角 1"/>
            <p:cNvSpPr/>
            <p:nvPr/>
          </p:nvSpPr>
          <p:spPr>
            <a:xfrm>
              <a:off x="9501" y="8859"/>
              <a:ext cx="3535" cy="1312"/>
            </a:xfrm>
            <a:prstGeom prst="roundRect">
              <a:avLst>
                <a:gd name="adj" fmla="val 9894"/>
              </a:avLst>
            </a:prstGeom>
            <a:solidFill>
              <a:schemeClr val="accent1">
                <a:lumMod val="20000"/>
                <a:lumOff val="80000"/>
              </a:schemeClr>
            </a:solidFill>
            <a:ln w="12700">
              <a:solidFill>
                <a:schemeClr val="accent1"/>
              </a:solidFill>
              <a:prstDash val="sysDot"/>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cxnSp>
          <p:nvCxnSpPr>
            <p:cNvPr id="110" name="直接连接符 109"/>
            <p:cNvCxnSpPr/>
            <p:nvPr>
              <p:custDataLst>
                <p:tags r:id="rId9"/>
              </p:custDataLst>
            </p:nvPr>
          </p:nvCxnSpPr>
          <p:spPr>
            <a:xfrm>
              <a:off x="8831" y="9514"/>
              <a:ext cx="555" cy="0"/>
            </a:xfrm>
            <a:prstGeom prst="line">
              <a:avLst/>
            </a:prstGeom>
            <a:solidFill>
              <a:schemeClr val="accent1"/>
            </a:solidFill>
            <a:ln w="19050">
              <a:solidFill>
                <a:schemeClr val="accent1"/>
              </a:solidFill>
              <a:prstDash val="sysDot"/>
            </a:ln>
          </p:spPr>
          <p:style>
            <a:lnRef idx="1">
              <a:srgbClr val="09948A"/>
            </a:lnRef>
            <a:fillRef idx="0">
              <a:srgbClr val="09948A"/>
            </a:fillRef>
            <a:effectRef idx="0">
              <a:srgbClr val="09948A"/>
            </a:effectRef>
            <a:fontRef idx="minor">
              <a:sysClr val="windowText" lastClr="000000"/>
            </a:fontRef>
          </p:style>
        </p:cxnSp>
        <p:sp>
          <p:nvSpPr>
            <p:cNvPr id="25" name="文本框 24"/>
            <p:cNvSpPr txBox="1"/>
            <p:nvPr/>
          </p:nvSpPr>
          <p:spPr>
            <a:xfrm>
              <a:off x="10844" y="8954"/>
              <a:ext cx="1968" cy="1016"/>
            </a:xfrm>
            <a:prstGeom prst="rect">
              <a:avLst/>
            </a:prstGeom>
            <a:noFill/>
          </p:spPr>
          <p:txBody>
            <a:bodyPr wrap="none" rtlCol="0">
              <a:spAutoFit/>
            </a:bodyPr>
            <a:lstStyle/>
            <a:p>
              <a:pPr algn="l"/>
              <a:r>
                <a:rPr lang="zh-CN" altLang="en-US" b="1" spc="300" dirty="0">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减肥健身</a:t>
              </a:r>
              <a:endParaRPr lang="en-US" altLang="zh-CN" b="1" spc="300" dirty="0">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endParaRPr>
            </a:p>
            <a:p>
              <a:pPr algn="l"/>
              <a:r>
                <a:rPr lang="zh-CN" altLang="en-US" b="1" spc="300" dirty="0">
                  <a:solidFill>
                    <a:srgbClr val="E0674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知识专栏</a:t>
              </a:r>
            </a:p>
          </p:txBody>
        </p:sp>
        <p:pic>
          <p:nvPicPr>
            <p:cNvPr id="26" name="图形 23" descr="报纸"/>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718" y="8920"/>
              <a:ext cx="1159" cy="1159"/>
            </a:xfrm>
            <a:prstGeom prst="rect">
              <a:avLst/>
            </a:prstGeom>
          </p:spPr>
        </p:pic>
        <p:grpSp>
          <p:nvGrpSpPr>
            <p:cNvPr id="30" name="组合 29"/>
            <p:cNvGrpSpPr/>
            <p:nvPr/>
          </p:nvGrpSpPr>
          <p:grpSpPr>
            <a:xfrm>
              <a:off x="14367" y="8499"/>
              <a:ext cx="2912" cy="1975"/>
              <a:chOff x="13548" y="6152"/>
              <a:chExt cx="5195" cy="3521"/>
            </a:xfrm>
          </p:grpSpPr>
          <p:pic>
            <p:nvPicPr>
              <p:cNvPr id="2048" name="图片 2047"/>
              <p:cNvPicPr>
                <a:picLocks noChangeAspect="1"/>
              </p:cNvPicPr>
              <p:nvPr/>
            </p:nvPicPr>
            <p:blipFill>
              <a:blip r:embed="rId15"/>
              <a:stretch>
                <a:fillRect/>
              </a:stretch>
            </p:blipFill>
            <p:spPr>
              <a:xfrm>
                <a:off x="13548" y="6152"/>
                <a:ext cx="2610" cy="3521"/>
              </a:xfrm>
              <a:prstGeom prst="rect">
                <a:avLst/>
              </a:prstGeom>
            </p:spPr>
          </p:pic>
          <p:pic>
            <p:nvPicPr>
              <p:cNvPr id="2049" name="图片 2048"/>
              <p:cNvPicPr>
                <a:picLocks noChangeAspect="1"/>
              </p:cNvPicPr>
              <p:nvPr/>
            </p:nvPicPr>
            <p:blipFill>
              <a:blip r:embed="rId16"/>
              <a:stretch>
                <a:fillRect/>
              </a:stretch>
            </p:blipFill>
            <p:spPr>
              <a:xfrm>
                <a:off x="15888" y="6665"/>
                <a:ext cx="2855" cy="2409"/>
              </a:xfrm>
              <a:prstGeom prst="rect">
                <a:avLst/>
              </a:prstGeom>
            </p:spPr>
          </p:pic>
        </p:grpSp>
      </p:grpSp>
      <p:grpSp>
        <p:nvGrpSpPr>
          <p:cNvPr id="41" name="组合 40"/>
          <p:cNvGrpSpPr/>
          <p:nvPr/>
        </p:nvGrpSpPr>
        <p:grpSpPr>
          <a:xfrm>
            <a:off x="5607685" y="3499485"/>
            <a:ext cx="5907405" cy="1219200"/>
            <a:chOff x="8831" y="5511"/>
            <a:chExt cx="9303" cy="1920"/>
          </a:xfrm>
        </p:grpSpPr>
        <p:sp>
          <p:nvSpPr>
            <p:cNvPr id="81" name="矩形: 圆角 1"/>
            <p:cNvSpPr/>
            <p:nvPr/>
          </p:nvSpPr>
          <p:spPr>
            <a:xfrm>
              <a:off x="9501" y="5814"/>
              <a:ext cx="3535" cy="1312"/>
            </a:xfrm>
            <a:prstGeom prst="roundRect">
              <a:avLst>
                <a:gd name="adj" fmla="val 9894"/>
              </a:avLst>
            </a:prstGeom>
            <a:solidFill>
              <a:schemeClr val="accent1">
                <a:lumMod val="20000"/>
                <a:lumOff val="80000"/>
              </a:schemeClr>
            </a:solidFill>
            <a:ln w="12700">
              <a:solidFill>
                <a:schemeClr val="accent1"/>
              </a:solidFill>
              <a:prstDash val="sysDot"/>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cxnSp>
          <p:nvCxnSpPr>
            <p:cNvPr id="109" name="直接连接符 108"/>
            <p:cNvCxnSpPr/>
            <p:nvPr>
              <p:custDataLst>
                <p:tags r:id="rId8"/>
              </p:custDataLst>
            </p:nvPr>
          </p:nvCxnSpPr>
          <p:spPr>
            <a:xfrm>
              <a:off x="8831" y="6471"/>
              <a:ext cx="555" cy="0"/>
            </a:xfrm>
            <a:prstGeom prst="line">
              <a:avLst/>
            </a:prstGeom>
            <a:solidFill>
              <a:schemeClr val="accent1"/>
            </a:solidFill>
            <a:ln w="19050">
              <a:solidFill>
                <a:schemeClr val="accent1"/>
              </a:solidFill>
              <a:prstDash val="sysDot"/>
            </a:ln>
          </p:spPr>
          <p:style>
            <a:lnRef idx="1">
              <a:srgbClr val="09948A"/>
            </a:lnRef>
            <a:fillRef idx="0">
              <a:srgbClr val="09948A"/>
            </a:fillRef>
            <a:effectRef idx="0">
              <a:srgbClr val="09948A"/>
            </a:effectRef>
            <a:fontRef idx="minor">
              <a:sysClr val="windowText" lastClr="000000"/>
            </a:fontRef>
          </p:style>
        </p:cxnSp>
        <p:sp>
          <p:nvSpPr>
            <p:cNvPr id="23" name="文本框 22"/>
            <p:cNvSpPr txBox="1"/>
            <p:nvPr/>
          </p:nvSpPr>
          <p:spPr>
            <a:xfrm>
              <a:off x="10961" y="5924"/>
              <a:ext cx="1968" cy="1016"/>
            </a:xfrm>
            <a:prstGeom prst="rect">
              <a:avLst/>
            </a:prstGeom>
            <a:noFill/>
          </p:spPr>
          <p:txBody>
            <a:bodyPr wrap="none" rtlCol="0">
              <a:spAutoFit/>
            </a:bodyPr>
            <a:lstStyle/>
            <a:p>
              <a:pPr algn="l"/>
              <a:r>
                <a:rPr lang="zh-CN" altLang="en-US" b="1" spc="300" dirty="0">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多样化的</a:t>
              </a:r>
              <a:endParaRPr lang="en-US" altLang="zh-CN" b="1" spc="300" dirty="0">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endParaRPr>
            </a:p>
            <a:p>
              <a:pPr algn="l"/>
              <a:r>
                <a:rPr lang="zh-CN" altLang="en-US" b="1" spc="300" dirty="0">
                  <a:solidFill>
                    <a:srgbClr val="E0674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娱乐游戏</a:t>
              </a:r>
            </a:p>
          </p:txBody>
        </p:sp>
        <p:pic>
          <p:nvPicPr>
            <p:cNvPr id="24" name="图形 15" descr="游戏控制器"/>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660" y="5827"/>
              <a:ext cx="1277" cy="1277"/>
            </a:xfrm>
            <a:prstGeom prst="rect">
              <a:avLst/>
            </a:prstGeom>
          </p:spPr>
        </p:pic>
        <p:grpSp>
          <p:nvGrpSpPr>
            <p:cNvPr id="37" name="组合 36"/>
            <p:cNvGrpSpPr/>
            <p:nvPr/>
          </p:nvGrpSpPr>
          <p:grpSpPr>
            <a:xfrm>
              <a:off x="13558" y="5511"/>
              <a:ext cx="4576" cy="1920"/>
              <a:chOff x="13526" y="5263"/>
              <a:chExt cx="5445" cy="2284"/>
            </a:xfrm>
          </p:grpSpPr>
          <p:pic>
            <p:nvPicPr>
              <p:cNvPr id="32" name="图片 31"/>
              <p:cNvPicPr>
                <a:picLocks noChangeAspect="1"/>
              </p:cNvPicPr>
              <p:nvPr/>
            </p:nvPicPr>
            <p:blipFill>
              <a:blip r:embed="rId18"/>
              <a:srcRect l="23760" t="5438" r="8932"/>
              <a:stretch>
                <a:fillRect/>
              </a:stretch>
            </p:blipFill>
            <p:spPr>
              <a:xfrm>
                <a:off x="13526" y="5263"/>
                <a:ext cx="2552" cy="2284"/>
              </a:xfrm>
              <a:prstGeom prst="rect">
                <a:avLst/>
              </a:prstGeom>
            </p:spPr>
          </p:pic>
          <p:pic>
            <p:nvPicPr>
              <p:cNvPr id="35" name="图片 34"/>
              <p:cNvPicPr>
                <a:picLocks noChangeAspect="1"/>
              </p:cNvPicPr>
              <p:nvPr/>
            </p:nvPicPr>
            <p:blipFill>
              <a:blip r:embed="rId19"/>
              <a:srcRect l="11411" t="4053" r="11822"/>
              <a:stretch>
                <a:fillRect/>
              </a:stretch>
            </p:blipFill>
            <p:spPr>
              <a:xfrm>
                <a:off x="16129" y="5263"/>
                <a:ext cx="2843" cy="2285"/>
              </a:xfrm>
              <a:prstGeom prst="rect">
                <a:avLst/>
              </a:prstGeom>
            </p:spPr>
          </p:pic>
        </p:grpSp>
      </p:grpSp>
      <p:grpSp>
        <p:nvGrpSpPr>
          <p:cNvPr id="40" name="组合 39"/>
          <p:cNvGrpSpPr/>
          <p:nvPr/>
        </p:nvGrpSpPr>
        <p:grpSpPr>
          <a:xfrm>
            <a:off x="5607685" y="1551305"/>
            <a:ext cx="5363845" cy="1136650"/>
            <a:chOff x="8831" y="2443"/>
            <a:chExt cx="8447" cy="1790"/>
          </a:xfrm>
        </p:grpSpPr>
        <p:cxnSp>
          <p:nvCxnSpPr>
            <p:cNvPr id="34" name="直接连接符 33"/>
            <p:cNvCxnSpPr/>
            <p:nvPr>
              <p:custDataLst>
                <p:tags r:id="rId7"/>
              </p:custDataLst>
            </p:nvPr>
          </p:nvCxnSpPr>
          <p:spPr>
            <a:xfrm>
              <a:off x="8831" y="3359"/>
              <a:ext cx="555" cy="0"/>
            </a:xfrm>
            <a:prstGeom prst="line">
              <a:avLst/>
            </a:prstGeom>
            <a:solidFill>
              <a:schemeClr val="accent1"/>
            </a:solidFill>
            <a:ln w="19050">
              <a:solidFill>
                <a:schemeClr val="accent1"/>
              </a:solidFill>
              <a:prstDash val="sysDot"/>
            </a:ln>
          </p:spPr>
          <p:style>
            <a:lnRef idx="1">
              <a:srgbClr val="09948A"/>
            </a:lnRef>
            <a:fillRef idx="0">
              <a:srgbClr val="09948A"/>
            </a:fillRef>
            <a:effectRef idx="0">
              <a:srgbClr val="09948A"/>
            </a:effectRef>
            <a:fontRef idx="minor">
              <a:sysClr val="windowText" lastClr="000000"/>
            </a:fontRef>
          </p:style>
        </p:cxnSp>
        <p:sp>
          <p:nvSpPr>
            <p:cNvPr id="60" name="矩形: 圆角 1"/>
            <p:cNvSpPr/>
            <p:nvPr/>
          </p:nvSpPr>
          <p:spPr>
            <a:xfrm>
              <a:off x="9501" y="2709"/>
              <a:ext cx="3535" cy="1312"/>
            </a:xfrm>
            <a:prstGeom prst="roundRect">
              <a:avLst>
                <a:gd name="adj" fmla="val 9894"/>
              </a:avLst>
            </a:prstGeom>
            <a:solidFill>
              <a:schemeClr val="accent1">
                <a:lumMod val="20000"/>
                <a:lumOff val="80000"/>
              </a:schemeClr>
            </a:solidFill>
            <a:ln w="12700">
              <a:solidFill>
                <a:schemeClr val="accent1"/>
              </a:solidFill>
              <a:prstDash val="sysDot"/>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6" name="文本框 5"/>
            <p:cNvSpPr txBox="1"/>
            <p:nvPr/>
          </p:nvSpPr>
          <p:spPr>
            <a:xfrm>
              <a:off x="10961" y="2817"/>
              <a:ext cx="1968" cy="1016"/>
            </a:xfrm>
            <a:prstGeom prst="rect">
              <a:avLst/>
            </a:prstGeom>
            <a:noFill/>
          </p:spPr>
          <p:txBody>
            <a:bodyPr wrap="none" rtlCol="0">
              <a:spAutoFit/>
            </a:bodyPr>
            <a:lstStyle/>
            <a:p>
              <a:pPr algn="r"/>
              <a:r>
                <a:rPr lang="zh-CN" altLang="en-US" b="1" spc="300" dirty="0">
                  <a:solidFill>
                    <a:srgbClr val="E0674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互动分享</a:t>
              </a:r>
            </a:p>
            <a:p>
              <a:pPr algn="r"/>
              <a:r>
                <a:rPr lang="zh-CN" altLang="en-US" b="1" spc="300" dirty="0">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交流社区</a:t>
              </a:r>
            </a:p>
          </p:txBody>
        </p:sp>
        <p:pic>
          <p:nvPicPr>
            <p:cNvPr id="21" name="图形 13" descr="飘带"/>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804" y="2845"/>
              <a:ext cx="988" cy="988"/>
            </a:xfrm>
            <a:prstGeom prst="rect">
              <a:avLst/>
            </a:prstGeom>
          </p:spPr>
        </p:pic>
        <p:grpSp>
          <p:nvGrpSpPr>
            <p:cNvPr id="39" name="组合 38"/>
            <p:cNvGrpSpPr/>
            <p:nvPr/>
          </p:nvGrpSpPr>
          <p:grpSpPr>
            <a:xfrm>
              <a:off x="14160" y="2443"/>
              <a:ext cx="3119" cy="1791"/>
              <a:chOff x="13908" y="2120"/>
              <a:chExt cx="4338" cy="2490"/>
            </a:xfrm>
          </p:grpSpPr>
          <p:pic>
            <p:nvPicPr>
              <p:cNvPr id="27" name="图片 26"/>
              <p:cNvPicPr>
                <a:picLocks noChangeAspect="1"/>
              </p:cNvPicPr>
              <p:nvPr/>
            </p:nvPicPr>
            <p:blipFill rotWithShape="1">
              <a:blip r:embed="rId21" cstate="print">
                <a:extLst>
                  <a:ext uri="{28A0092B-C50C-407E-A947-70E740481C1C}">
                    <a14:useLocalDpi xmlns:a14="http://schemas.microsoft.com/office/drawing/2010/main" val="0"/>
                  </a:ext>
                </a:extLst>
              </a:blip>
              <a:srcRect b="10784"/>
              <a:stretch>
                <a:fillRect/>
              </a:stretch>
            </p:blipFill>
            <p:spPr>
              <a:xfrm>
                <a:off x="13908" y="2120"/>
                <a:ext cx="2140" cy="2491"/>
              </a:xfrm>
              <a:prstGeom prst="rect">
                <a:avLst/>
              </a:prstGeom>
            </p:spPr>
          </p:pic>
          <p:pic>
            <p:nvPicPr>
              <p:cNvPr id="38" name="图片 37"/>
              <p:cNvPicPr>
                <a:picLocks noChangeAspect="1"/>
              </p:cNvPicPr>
              <p:nvPr/>
            </p:nvPicPr>
            <p:blipFill>
              <a:blip r:embed="rId22"/>
              <a:stretch>
                <a:fillRect/>
              </a:stretch>
            </p:blipFill>
            <p:spPr>
              <a:xfrm>
                <a:off x="16320" y="2120"/>
                <a:ext cx="1926" cy="2491"/>
              </a:xfrm>
              <a:prstGeom prst="rect">
                <a:avLst/>
              </a:prstGeom>
            </p:spPr>
          </p:pic>
        </p:grpSp>
      </p:grpSp>
      <p:pic>
        <p:nvPicPr>
          <p:cNvPr id="43" name="图片 42">
            <a:extLst>
              <a:ext uri="{FF2B5EF4-FFF2-40B4-BE49-F238E27FC236}">
                <a16:creationId xmlns:a16="http://schemas.microsoft.com/office/drawing/2014/main" id="{A1753601-091F-4BEA-BAE2-A6392A3D8B8D}"/>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053850" y="-1270"/>
            <a:ext cx="2138150" cy="68294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linds(horizontal)">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blinds(horizontal)">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blinds(horizontal)">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stretch>
            <a:fillRect/>
          </a:stretch>
        </p:blipFill>
        <p:spPr>
          <a:xfrm rot="16200000">
            <a:off x="739775" y="659765"/>
            <a:ext cx="824230" cy="845185"/>
          </a:xfrm>
          <a:prstGeom prst="rect">
            <a:avLst/>
          </a:prstGeom>
        </p:spPr>
      </p:pic>
      <p:sp>
        <p:nvSpPr>
          <p:cNvPr id="13" name="文本框 12"/>
          <p:cNvSpPr txBox="1"/>
          <p:nvPr/>
        </p:nvSpPr>
        <p:spPr>
          <a:xfrm>
            <a:off x="1691640" y="760095"/>
            <a:ext cx="6028055" cy="645160"/>
          </a:xfrm>
          <a:prstGeom prst="rect">
            <a:avLst/>
          </a:prstGeom>
          <a:noFill/>
        </p:spPr>
        <p:txBody>
          <a:bodyPr wrap="square" rtlCol="0" anchor="t">
            <a:spAutoFit/>
            <a:scene3d>
              <a:camera prst="orthographicFront"/>
              <a:lightRig rig="threePt" dir="t"/>
            </a:scene3d>
          </a:bodyPr>
          <a:lstStyle/>
          <a:p>
            <a:r>
              <a:rPr lang="zh-CN" altLang="en-US" sz="3600" b="1">
                <a:solidFill>
                  <a:srgbClr val="4A5A6F"/>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如何享受服务 </a:t>
            </a:r>
            <a:r>
              <a:rPr lang="zh-CN" altLang="en-US" sz="3600" b="1">
                <a:solidFill>
                  <a:srgbClr val="E0674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五步轻松搞定</a:t>
            </a:r>
          </a:p>
        </p:txBody>
      </p:sp>
      <p:cxnSp>
        <p:nvCxnSpPr>
          <p:cNvPr id="14" name="直接箭头连接符 13"/>
          <p:cNvCxnSpPr/>
          <p:nvPr/>
        </p:nvCxnSpPr>
        <p:spPr>
          <a:xfrm>
            <a:off x="2484755" y="3815080"/>
            <a:ext cx="7924165" cy="0"/>
          </a:xfrm>
          <a:prstGeom prst="straightConnector1">
            <a:avLst/>
          </a:prstGeom>
          <a:ln w="19050">
            <a:solidFill>
              <a:schemeClr val="bg1">
                <a:lumMod val="65000"/>
              </a:schemeClr>
            </a:solidFill>
            <a:tailEnd type="arrow" w="lg" len="lg"/>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rot="16200000">
            <a:off x="3933825" y="3489325"/>
            <a:ext cx="650875" cy="650875"/>
          </a:xfrm>
          <a:prstGeom prst="ellipse">
            <a:avLst/>
          </a:prstGeom>
          <a:solidFill>
            <a:srgbClr val="E06741"/>
          </a:solidFill>
          <a:ln w="38100">
            <a:solidFill>
              <a:schemeClr val="bg1"/>
            </a:solidFill>
          </a:ln>
          <a:effectLst>
            <a:outerShdw blurRad="368300" sx="102000" sy="102000" algn="c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椭圆 21"/>
          <p:cNvSpPr/>
          <p:nvPr/>
        </p:nvSpPr>
        <p:spPr>
          <a:xfrm rot="16200000">
            <a:off x="5617845" y="3489325"/>
            <a:ext cx="650875" cy="650875"/>
          </a:xfrm>
          <a:prstGeom prst="ellipse">
            <a:avLst/>
          </a:prstGeom>
          <a:solidFill>
            <a:srgbClr val="E06741"/>
          </a:solidFill>
          <a:ln w="38100">
            <a:solidFill>
              <a:schemeClr val="bg1"/>
            </a:solidFill>
          </a:ln>
          <a:effectLst>
            <a:outerShdw blurRad="368300" sx="102000" sy="102000" algn="c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p>
        </p:txBody>
      </p:sp>
      <p:sp>
        <p:nvSpPr>
          <p:cNvPr id="23" name="椭圆 22"/>
          <p:cNvSpPr/>
          <p:nvPr/>
        </p:nvSpPr>
        <p:spPr>
          <a:xfrm rot="16200000">
            <a:off x="7301865" y="3489325"/>
            <a:ext cx="650875" cy="650875"/>
          </a:xfrm>
          <a:prstGeom prst="ellipse">
            <a:avLst/>
          </a:prstGeom>
          <a:solidFill>
            <a:srgbClr val="E06741"/>
          </a:solidFill>
          <a:ln w="38100">
            <a:solidFill>
              <a:schemeClr val="bg1"/>
            </a:solidFill>
          </a:ln>
          <a:effectLst>
            <a:outerShdw blurRad="368300" sx="102000" sy="102000" algn="c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椭圆 23"/>
          <p:cNvSpPr/>
          <p:nvPr/>
        </p:nvSpPr>
        <p:spPr>
          <a:xfrm rot="16200000">
            <a:off x="8985885" y="3489325"/>
            <a:ext cx="650875" cy="650875"/>
          </a:xfrm>
          <a:prstGeom prst="ellipse">
            <a:avLst/>
          </a:prstGeom>
          <a:solidFill>
            <a:srgbClr val="E06741"/>
          </a:solidFill>
          <a:ln w="38100">
            <a:solidFill>
              <a:schemeClr val="bg1"/>
            </a:solidFill>
          </a:ln>
          <a:effectLst>
            <a:outerShdw blurRad="368300" sx="102000" sy="102000" algn="c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等腰三角形 25"/>
          <p:cNvSpPr/>
          <p:nvPr/>
        </p:nvSpPr>
        <p:spPr>
          <a:xfrm>
            <a:off x="2508885" y="3174365"/>
            <a:ext cx="132715" cy="114300"/>
          </a:xfrm>
          <a:prstGeom prst="triangle">
            <a:avLst/>
          </a:prstGeom>
          <a:solidFill>
            <a:srgbClr val="E06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p:cNvSpPr/>
          <p:nvPr/>
        </p:nvSpPr>
        <p:spPr>
          <a:xfrm>
            <a:off x="5870575" y="3174365"/>
            <a:ext cx="132715" cy="114300"/>
          </a:xfrm>
          <a:prstGeom prst="triangle">
            <a:avLst/>
          </a:prstGeom>
          <a:solidFill>
            <a:srgbClr val="E06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a:off x="9232900" y="3174365"/>
            <a:ext cx="132715" cy="114300"/>
          </a:xfrm>
          <a:prstGeom prst="triangle">
            <a:avLst/>
          </a:prstGeom>
          <a:solidFill>
            <a:srgbClr val="E06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nvSpPr>
        <p:spPr>
          <a:xfrm flipV="1">
            <a:off x="7560945" y="4323080"/>
            <a:ext cx="132715" cy="114300"/>
          </a:xfrm>
          <a:prstGeom prst="triangle">
            <a:avLst/>
          </a:prstGeom>
          <a:solidFill>
            <a:srgbClr val="E06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flipV="1">
            <a:off x="4192905" y="4323080"/>
            <a:ext cx="132715" cy="114300"/>
          </a:xfrm>
          <a:prstGeom prst="triangle">
            <a:avLst/>
          </a:prstGeom>
          <a:solidFill>
            <a:srgbClr val="E067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2354580" y="3629660"/>
            <a:ext cx="441325" cy="369570"/>
          </a:xfrm>
          <a:prstGeom prst="rect">
            <a:avLst/>
          </a:prstGeom>
          <a:noFill/>
        </p:spPr>
        <p:txBody>
          <a:bodyPr wrap="none" rtlCol="0">
            <a:spAutoFit/>
          </a:bodyPr>
          <a:lstStyle/>
          <a:p>
            <a:pPr algn="ctr"/>
            <a:r>
              <a:rPr lang="en-US" altLang="zh-CN" b="1" dirty="0">
                <a:solidFill>
                  <a:schemeClr val="bg1"/>
                </a:solidFill>
              </a:rPr>
              <a:t>01</a:t>
            </a:r>
            <a:endParaRPr lang="zh-CN" altLang="en-US" b="1" dirty="0">
              <a:solidFill>
                <a:schemeClr val="bg1"/>
              </a:solidFill>
            </a:endParaRPr>
          </a:p>
        </p:txBody>
      </p:sp>
      <p:sp>
        <p:nvSpPr>
          <p:cNvPr id="38" name="文本框 37"/>
          <p:cNvSpPr txBox="1"/>
          <p:nvPr/>
        </p:nvSpPr>
        <p:spPr>
          <a:xfrm>
            <a:off x="4038600" y="3630295"/>
            <a:ext cx="441325" cy="369570"/>
          </a:xfrm>
          <a:prstGeom prst="rect">
            <a:avLst/>
          </a:prstGeom>
          <a:noFill/>
        </p:spPr>
        <p:txBody>
          <a:bodyPr wrap="none" rtlCol="0">
            <a:spAutoFit/>
          </a:bodyPr>
          <a:lstStyle/>
          <a:p>
            <a:pPr algn="ctr"/>
            <a:r>
              <a:rPr lang="en-US" altLang="zh-CN" b="1" dirty="0">
                <a:solidFill>
                  <a:schemeClr val="bg1"/>
                </a:solidFill>
              </a:rPr>
              <a:t>02</a:t>
            </a:r>
            <a:endParaRPr lang="zh-CN" altLang="en-US" b="1" dirty="0">
              <a:solidFill>
                <a:schemeClr val="bg1"/>
              </a:solidFill>
            </a:endParaRPr>
          </a:p>
        </p:txBody>
      </p:sp>
      <p:sp>
        <p:nvSpPr>
          <p:cNvPr id="40" name="文本框 39"/>
          <p:cNvSpPr txBox="1"/>
          <p:nvPr/>
        </p:nvSpPr>
        <p:spPr>
          <a:xfrm>
            <a:off x="5716905" y="3630295"/>
            <a:ext cx="441325" cy="369570"/>
          </a:xfrm>
          <a:prstGeom prst="rect">
            <a:avLst/>
          </a:prstGeom>
          <a:noFill/>
        </p:spPr>
        <p:txBody>
          <a:bodyPr wrap="none" rtlCol="0">
            <a:spAutoFit/>
          </a:bodyPr>
          <a:lstStyle/>
          <a:p>
            <a:pPr algn="ctr"/>
            <a:r>
              <a:rPr lang="en-US" altLang="zh-CN" b="1" dirty="0">
                <a:solidFill>
                  <a:schemeClr val="bg1"/>
                </a:solidFill>
              </a:rPr>
              <a:t>03</a:t>
            </a:r>
            <a:endParaRPr lang="zh-CN" altLang="en-US" b="1" dirty="0">
              <a:solidFill>
                <a:schemeClr val="bg1"/>
              </a:solidFill>
            </a:endParaRPr>
          </a:p>
        </p:txBody>
      </p:sp>
      <p:sp>
        <p:nvSpPr>
          <p:cNvPr id="42" name="文本框 41"/>
          <p:cNvSpPr txBox="1"/>
          <p:nvPr/>
        </p:nvSpPr>
        <p:spPr>
          <a:xfrm>
            <a:off x="7394575" y="3630295"/>
            <a:ext cx="441325" cy="369570"/>
          </a:xfrm>
          <a:prstGeom prst="rect">
            <a:avLst/>
          </a:prstGeom>
          <a:noFill/>
        </p:spPr>
        <p:txBody>
          <a:bodyPr wrap="none" rtlCol="0">
            <a:spAutoFit/>
          </a:bodyPr>
          <a:lstStyle/>
          <a:p>
            <a:pPr algn="ctr"/>
            <a:r>
              <a:rPr lang="en-US" altLang="zh-CN" b="1" dirty="0">
                <a:solidFill>
                  <a:schemeClr val="bg1"/>
                </a:solidFill>
              </a:rPr>
              <a:t>04</a:t>
            </a:r>
            <a:endParaRPr lang="zh-CN" altLang="en-US" b="1" dirty="0">
              <a:solidFill>
                <a:schemeClr val="bg1"/>
              </a:solidFill>
            </a:endParaRPr>
          </a:p>
        </p:txBody>
      </p:sp>
      <p:sp>
        <p:nvSpPr>
          <p:cNvPr id="43" name="文本框 42"/>
          <p:cNvSpPr txBox="1"/>
          <p:nvPr/>
        </p:nvSpPr>
        <p:spPr>
          <a:xfrm>
            <a:off x="9072245" y="3630295"/>
            <a:ext cx="441325" cy="369570"/>
          </a:xfrm>
          <a:prstGeom prst="rect">
            <a:avLst/>
          </a:prstGeom>
          <a:noFill/>
        </p:spPr>
        <p:txBody>
          <a:bodyPr wrap="none" rtlCol="0">
            <a:spAutoFit/>
          </a:bodyPr>
          <a:lstStyle/>
          <a:p>
            <a:pPr algn="ctr"/>
            <a:r>
              <a:rPr lang="en-US" altLang="zh-CN" b="1" dirty="0">
                <a:solidFill>
                  <a:schemeClr val="bg1"/>
                </a:solidFill>
              </a:rPr>
              <a:t>05</a:t>
            </a:r>
            <a:endParaRPr lang="zh-CN" altLang="en-US" b="1" dirty="0">
              <a:solidFill>
                <a:schemeClr val="bg1"/>
              </a:solidFill>
            </a:endParaRPr>
          </a:p>
        </p:txBody>
      </p:sp>
      <p:sp>
        <p:nvSpPr>
          <p:cNvPr id="45" name="椭圆 44"/>
          <p:cNvSpPr/>
          <p:nvPr/>
        </p:nvSpPr>
        <p:spPr>
          <a:xfrm>
            <a:off x="1654810" y="2981325"/>
            <a:ext cx="1593850" cy="1513205"/>
          </a:xfrm>
          <a:prstGeom prst="ellipse">
            <a:avLst/>
          </a:prstGeom>
          <a:solidFill>
            <a:schemeClr val="tx2"/>
          </a:solidFill>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sp3d contourW="12700"/>
          </a:bodyPr>
          <a:lstStyle/>
          <a:p>
            <a:pPr algn="ctr"/>
            <a:endParaRPr lang="zh-CN" altLang="en-US"/>
          </a:p>
        </p:txBody>
      </p:sp>
      <p:sp>
        <p:nvSpPr>
          <p:cNvPr id="46" name="Freeform 7"/>
          <p:cNvSpPr>
            <a:spLocks noEditPoints="1"/>
          </p:cNvSpPr>
          <p:nvPr/>
        </p:nvSpPr>
        <p:spPr bwMode="auto">
          <a:xfrm>
            <a:off x="2160905" y="3274060"/>
            <a:ext cx="579120" cy="927735"/>
          </a:xfrm>
          <a:custGeom>
            <a:avLst/>
            <a:gdLst>
              <a:gd name="T0" fmla="*/ 74 w 991"/>
              <a:gd name="T1" fmla="*/ 0 h 1589"/>
              <a:gd name="T2" fmla="*/ 0 w 991"/>
              <a:gd name="T3" fmla="*/ 1517 h 1589"/>
              <a:gd name="T4" fmla="*/ 917 w 991"/>
              <a:gd name="T5" fmla="*/ 1589 h 1589"/>
              <a:gd name="T6" fmla="*/ 991 w 991"/>
              <a:gd name="T7" fmla="*/ 72 h 1589"/>
              <a:gd name="T8" fmla="*/ 401 w 991"/>
              <a:gd name="T9" fmla="*/ 38 h 1589"/>
              <a:gd name="T10" fmla="*/ 577 w 991"/>
              <a:gd name="T11" fmla="*/ 38 h 1589"/>
              <a:gd name="T12" fmla="*/ 577 w 991"/>
              <a:gd name="T13" fmla="*/ 88 h 1589"/>
              <a:gd name="T14" fmla="*/ 376 w 991"/>
              <a:gd name="T15" fmla="*/ 63 h 1589"/>
              <a:gd name="T16" fmla="*/ 753 w 991"/>
              <a:gd name="T17" fmla="*/ 1472 h 1589"/>
              <a:gd name="T18" fmla="*/ 722 w 991"/>
              <a:gd name="T19" fmla="*/ 1503 h 1589"/>
              <a:gd name="T20" fmla="*/ 180 w 991"/>
              <a:gd name="T21" fmla="*/ 1472 h 1589"/>
              <a:gd name="T22" fmla="*/ 211 w 991"/>
              <a:gd name="T23" fmla="*/ 1439 h 1589"/>
              <a:gd name="T24" fmla="*/ 753 w 991"/>
              <a:gd name="T25" fmla="*/ 1470 h 1589"/>
              <a:gd name="T26" fmla="*/ 866 w 991"/>
              <a:gd name="T27" fmla="*/ 1503 h 1589"/>
              <a:gd name="T28" fmla="*/ 835 w 991"/>
              <a:gd name="T29" fmla="*/ 1471 h 1589"/>
              <a:gd name="T30" fmla="*/ 898 w 991"/>
              <a:gd name="T31" fmla="*/ 1471 h 1589"/>
              <a:gd name="T32" fmla="*/ 903 w 991"/>
              <a:gd name="T33" fmla="*/ 1349 h 1589"/>
              <a:gd name="T34" fmla="*/ 88 w 991"/>
              <a:gd name="T35" fmla="*/ 1349 h 1589"/>
              <a:gd name="T36" fmla="*/ 903 w 991"/>
              <a:gd name="T37" fmla="*/ 141 h 1589"/>
              <a:gd name="T38" fmla="*/ 211 w 991"/>
              <a:gd name="T39" fmla="*/ 877 h 1589"/>
              <a:gd name="T40" fmla="*/ 347 w 991"/>
              <a:gd name="T41" fmla="*/ 1004 h 1589"/>
              <a:gd name="T42" fmla="*/ 289 w 991"/>
              <a:gd name="T43" fmla="*/ 556 h 1589"/>
              <a:gd name="T44" fmla="*/ 145 w 991"/>
              <a:gd name="T45" fmla="*/ 1004 h 1589"/>
              <a:gd name="T46" fmla="*/ 211 w 991"/>
              <a:gd name="T47" fmla="*/ 877 h 1589"/>
              <a:gd name="T48" fmla="*/ 222 w 991"/>
              <a:gd name="T49" fmla="*/ 823 h 1589"/>
              <a:gd name="T50" fmla="*/ 306 w 991"/>
              <a:gd name="T51" fmla="*/ 823 h 1589"/>
              <a:gd name="T52" fmla="*/ 456 w 991"/>
              <a:gd name="T53" fmla="*/ 818 h 1589"/>
              <a:gd name="T54" fmla="*/ 621 w 991"/>
              <a:gd name="T55" fmla="*/ 684 h 1589"/>
              <a:gd name="T56" fmla="*/ 420 w 991"/>
              <a:gd name="T57" fmla="*/ 556 h 1589"/>
              <a:gd name="T58" fmla="*/ 456 w 991"/>
              <a:gd name="T59" fmla="*/ 1004 h 1589"/>
              <a:gd name="T60" fmla="*/ 456 w 991"/>
              <a:gd name="T61" fmla="*/ 608 h 1589"/>
              <a:gd name="T62" fmla="*/ 584 w 991"/>
              <a:gd name="T63" fmla="*/ 684 h 1589"/>
              <a:gd name="T64" fmla="*/ 456 w 991"/>
              <a:gd name="T65" fmla="*/ 765 h 1589"/>
              <a:gd name="T66" fmla="*/ 690 w 991"/>
              <a:gd name="T67" fmla="*/ 818 h 1589"/>
              <a:gd name="T68" fmla="*/ 856 w 991"/>
              <a:gd name="T69" fmla="*/ 684 h 1589"/>
              <a:gd name="T70" fmla="*/ 654 w 991"/>
              <a:gd name="T71" fmla="*/ 556 h 1589"/>
              <a:gd name="T72" fmla="*/ 690 w 991"/>
              <a:gd name="T73" fmla="*/ 1004 h 1589"/>
              <a:gd name="T74" fmla="*/ 690 w 991"/>
              <a:gd name="T75" fmla="*/ 608 h 1589"/>
              <a:gd name="T76" fmla="*/ 818 w 991"/>
              <a:gd name="T77" fmla="*/ 684 h 1589"/>
              <a:gd name="T78" fmla="*/ 690 w 991"/>
              <a:gd name="T79" fmla="*/ 765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91" h="1589">
                <a:moveTo>
                  <a:pt x="917" y="0"/>
                </a:moveTo>
                <a:lnTo>
                  <a:pt x="74" y="0"/>
                </a:lnTo>
                <a:cubicBezTo>
                  <a:pt x="33" y="0"/>
                  <a:pt x="0" y="32"/>
                  <a:pt x="0" y="72"/>
                </a:cubicBezTo>
                <a:lnTo>
                  <a:pt x="0" y="1517"/>
                </a:lnTo>
                <a:cubicBezTo>
                  <a:pt x="0" y="1556"/>
                  <a:pt x="33" y="1589"/>
                  <a:pt x="74" y="1589"/>
                </a:cubicBezTo>
                <a:lnTo>
                  <a:pt x="917" y="1589"/>
                </a:lnTo>
                <a:cubicBezTo>
                  <a:pt x="957" y="1589"/>
                  <a:pt x="991" y="1556"/>
                  <a:pt x="991" y="1517"/>
                </a:cubicBezTo>
                <a:lnTo>
                  <a:pt x="991" y="72"/>
                </a:lnTo>
                <a:cubicBezTo>
                  <a:pt x="991" y="32"/>
                  <a:pt x="957" y="0"/>
                  <a:pt x="917" y="0"/>
                </a:cubicBezTo>
                <a:close/>
                <a:moveTo>
                  <a:pt x="401" y="38"/>
                </a:moveTo>
                <a:lnTo>
                  <a:pt x="401" y="38"/>
                </a:lnTo>
                <a:lnTo>
                  <a:pt x="577" y="38"/>
                </a:lnTo>
                <a:cubicBezTo>
                  <a:pt x="591" y="38"/>
                  <a:pt x="602" y="49"/>
                  <a:pt x="602" y="63"/>
                </a:cubicBezTo>
                <a:cubicBezTo>
                  <a:pt x="602" y="77"/>
                  <a:pt x="591" y="88"/>
                  <a:pt x="577" y="88"/>
                </a:cubicBezTo>
                <a:lnTo>
                  <a:pt x="401" y="88"/>
                </a:lnTo>
                <a:cubicBezTo>
                  <a:pt x="387" y="88"/>
                  <a:pt x="376" y="77"/>
                  <a:pt x="376" y="63"/>
                </a:cubicBezTo>
                <a:cubicBezTo>
                  <a:pt x="376" y="49"/>
                  <a:pt x="387" y="38"/>
                  <a:pt x="401" y="38"/>
                </a:cubicBezTo>
                <a:close/>
                <a:moveTo>
                  <a:pt x="753" y="1472"/>
                </a:moveTo>
                <a:lnTo>
                  <a:pt x="753" y="1472"/>
                </a:lnTo>
                <a:cubicBezTo>
                  <a:pt x="753" y="1489"/>
                  <a:pt x="739" y="1503"/>
                  <a:pt x="722" y="1503"/>
                </a:cubicBezTo>
                <a:lnTo>
                  <a:pt x="211" y="1503"/>
                </a:lnTo>
                <a:cubicBezTo>
                  <a:pt x="194" y="1503"/>
                  <a:pt x="180" y="1489"/>
                  <a:pt x="180" y="1472"/>
                </a:cubicBezTo>
                <a:lnTo>
                  <a:pt x="180" y="1470"/>
                </a:lnTo>
                <a:cubicBezTo>
                  <a:pt x="180" y="1453"/>
                  <a:pt x="194" y="1439"/>
                  <a:pt x="211" y="1439"/>
                </a:cubicBezTo>
                <a:lnTo>
                  <a:pt x="722" y="1439"/>
                </a:lnTo>
                <a:cubicBezTo>
                  <a:pt x="739" y="1439"/>
                  <a:pt x="753" y="1453"/>
                  <a:pt x="753" y="1470"/>
                </a:cubicBezTo>
                <a:lnTo>
                  <a:pt x="753" y="1472"/>
                </a:lnTo>
                <a:close/>
                <a:moveTo>
                  <a:pt x="866" y="1503"/>
                </a:moveTo>
                <a:lnTo>
                  <a:pt x="866" y="1503"/>
                </a:lnTo>
                <a:cubicBezTo>
                  <a:pt x="849" y="1503"/>
                  <a:pt x="835" y="1488"/>
                  <a:pt x="835" y="1471"/>
                </a:cubicBezTo>
                <a:cubicBezTo>
                  <a:pt x="835" y="1453"/>
                  <a:pt x="849" y="1439"/>
                  <a:pt x="866" y="1439"/>
                </a:cubicBezTo>
                <a:cubicBezTo>
                  <a:pt x="884" y="1439"/>
                  <a:pt x="898" y="1453"/>
                  <a:pt x="898" y="1471"/>
                </a:cubicBezTo>
                <a:cubicBezTo>
                  <a:pt x="898" y="1488"/>
                  <a:pt x="884" y="1503"/>
                  <a:pt x="866" y="1503"/>
                </a:cubicBezTo>
                <a:close/>
                <a:moveTo>
                  <a:pt x="903" y="1349"/>
                </a:moveTo>
                <a:lnTo>
                  <a:pt x="903" y="1349"/>
                </a:lnTo>
                <a:lnTo>
                  <a:pt x="88" y="1349"/>
                </a:lnTo>
                <a:lnTo>
                  <a:pt x="88" y="141"/>
                </a:lnTo>
                <a:lnTo>
                  <a:pt x="903" y="141"/>
                </a:lnTo>
                <a:lnTo>
                  <a:pt x="903" y="1349"/>
                </a:lnTo>
                <a:close/>
                <a:moveTo>
                  <a:pt x="211" y="877"/>
                </a:moveTo>
                <a:lnTo>
                  <a:pt x="320" y="877"/>
                </a:lnTo>
                <a:lnTo>
                  <a:pt x="347" y="1004"/>
                </a:lnTo>
                <a:lnTo>
                  <a:pt x="387" y="1004"/>
                </a:lnTo>
                <a:lnTo>
                  <a:pt x="289" y="556"/>
                </a:lnTo>
                <a:lnTo>
                  <a:pt x="247" y="556"/>
                </a:lnTo>
                <a:lnTo>
                  <a:pt x="145" y="1004"/>
                </a:lnTo>
                <a:lnTo>
                  <a:pt x="183" y="1004"/>
                </a:lnTo>
                <a:lnTo>
                  <a:pt x="211" y="877"/>
                </a:lnTo>
                <a:close/>
                <a:moveTo>
                  <a:pt x="306" y="823"/>
                </a:moveTo>
                <a:lnTo>
                  <a:pt x="222" y="823"/>
                </a:lnTo>
                <a:lnTo>
                  <a:pt x="266" y="623"/>
                </a:lnTo>
                <a:lnTo>
                  <a:pt x="306" y="823"/>
                </a:lnTo>
                <a:close/>
                <a:moveTo>
                  <a:pt x="456" y="1004"/>
                </a:moveTo>
                <a:lnTo>
                  <a:pt x="456" y="818"/>
                </a:lnTo>
                <a:lnTo>
                  <a:pt x="541" y="818"/>
                </a:lnTo>
                <a:cubicBezTo>
                  <a:pt x="592" y="815"/>
                  <a:pt x="619" y="770"/>
                  <a:pt x="621" y="684"/>
                </a:cubicBezTo>
                <a:cubicBezTo>
                  <a:pt x="619" y="602"/>
                  <a:pt x="592" y="559"/>
                  <a:pt x="541" y="556"/>
                </a:cubicBezTo>
                <a:lnTo>
                  <a:pt x="420" y="556"/>
                </a:lnTo>
                <a:lnTo>
                  <a:pt x="420" y="1004"/>
                </a:lnTo>
                <a:lnTo>
                  <a:pt x="456" y="1004"/>
                </a:lnTo>
                <a:close/>
                <a:moveTo>
                  <a:pt x="456" y="765"/>
                </a:moveTo>
                <a:lnTo>
                  <a:pt x="456" y="608"/>
                </a:lnTo>
                <a:lnTo>
                  <a:pt x="530" y="608"/>
                </a:lnTo>
                <a:cubicBezTo>
                  <a:pt x="566" y="608"/>
                  <a:pt x="584" y="633"/>
                  <a:pt x="584" y="684"/>
                </a:cubicBezTo>
                <a:cubicBezTo>
                  <a:pt x="585" y="739"/>
                  <a:pt x="566" y="766"/>
                  <a:pt x="529" y="765"/>
                </a:cubicBezTo>
                <a:lnTo>
                  <a:pt x="456" y="765"/>
                </a:lnTo>
                <a:close/>
                <a:moveTo>
                  <a:pt x="690" y="1004"/>
                </a:moveTo>
                <a:lnTo>
                  <a:pt x="690" y="818"/>
                </a:lnTo>
                <a:lnTo>
                  <a:pt x="775" y="818"/>
                </a:lnTo>
                <a:cubicBezTo>
                  <a:pt x="826" y="815"/>
                  <a:pt x="853" y="770"/>
                  <a:pt x="856" y="684"/>
                </a:cubicBezTo>
                <a:cubicBezTo>
                  <a:pt x="853" y="602"/>
                  <a:pt x="826" y="559"/>
                  <a:pt x="775" y="556"/>
                </a:cubicBezTo>
                <a:lnTo>
                  <a:pt x="654" y="556"/>
                </a:lnTo>
                <a:lnTo>
                  <a:pt x="654" y="1004"/>
                </a:lnTo>
                <a:lnTo>
                  <a:pt x="690" y="1004"/>
                </a:lnTo>
                <a:close/>
                <a:moveTo>
                  <a:pt x="690" y="765"/>
                </a:moveTo>
                <a:lnTo>
                  <a:pt x="690" y="608"/>
                </a:lnTo>
                <a:lnTo>
                  <a:pt x="764" y="608"/>
                </a:lnTo>
                <a:cubicBezTo>
                  <a:pt x="800" y="608"/>
                  <a:pt x="818" y="633"/>
                  <a:pt x="818" y="684"/>
                </a:cubicBezTo>
                <a:cubicBezTo>
                  <a:pt x="819" y="739"/>
                  <a:pt x="801" y="766"/>
                  <a:pt x="763" y="765"/>
                </a:cubicBezTo>
                <a:lnTo>
                  <a:pt x="690" y="76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文本框 46"/>
          <p:cNvSpPr txBox="1"/>
          <p:nvPr/>
        </p:nvSpPr>
        <p:spPr>
          <a:xfrm>
            <a:off x="1654810" y="4610100"/>
            <a:ext cx="1673860" cy="368300"/>
          </a:xfrm>
          <a:prstGeom prst="rect">
            <a:avLst/>
          </a:prstGeom>
          <a:noFill/>
        </p:spPr>
        <p:txBody>
          <a:bodyPr wrap="square" rtlCol="0">
            <a:spAutoFit/>
            <a:scene3d>
              <a:camera prst="orthographicFront"/>
              <a:lightRig rig="threePt" dir="t"/>
            </a:scene3d>
            <a:sp3d contourW="12700"/>
          </a:bodyPr>
          <a:lstStyle>
            <a:defPPr>
              <a:defRPr lang="zh-CN"/>
            </a:defPPr>
            <a:lvl1pPr marR="0" lvl="0" algn="ctr" fontAlgn="auto">
              <a:lnSpc>
                <a:spcPct val="100000"/>
              </a:lnSpc>
              <a:spcBef>
                <a:spcPts val="0"/>
              </a:spcBef>
              <a:spcAft>
                <a:spcPts val="0"/>
              </a:spcAft>
              <a:buClrTx/>
              <a:buSzTx/>
              <a:defRPr kumimoji="0" b="1" i="0" u="none" strike="noStrike" cap="none" spc="0" normalizeH="0" baseline="0">
                <a:ln>
                  <a:noFill/>
                </a:ln>
                <a:solidFill>
                  <a:schemeClr val="tx1">
                    <a:lumMod val="65000"/>
                    <a:lumOff val="35000"/>
                  </a:schemeClr>
                </a:solidFill>
                <a:effectLst/>
                <a:uLnTx/>
                <a:uFillTx/>
                <a:latin typeface="Arial" panose="020B0604020202020204"/>
                <a:ea typeface="微软雅黑" panose="020B0503020204020204" charset="-122"/>
              </a:defRPr>
            </a:lvl1pPr>
          </a:lstStyle>
          <a:p>
            <a:pPr algn="l"/>
            <a:r>
              <a:rPr lang="zh-CN" altLang="en-US" dirty="0"/>
              <a:t>登陆微信平台</a:t>
            </a:r>
          </a:p>
        </p:txBody>
      </p:sp>
      <p:pic>
        <p:nvPicPr>
          <p:cNvPr id="48" name="图片 47" descr="32423"/>
          <p:cNvPicPr>
            <a:picLocks noChangeAspect="1"/>
          </p:cNvPicPr>
          <p:nvPr/>
        </p:nvPicPr>
        <p:blipFill>
          <a:blip r:embed="rId3"/>
          <a:stretch>
            <a:fillRect/>
          </a:stretch>
        </p:blipFill>
        <p:spPr>
          <a:xfrm>
            <a:off x="3637915" y="4610100"/>
            <a:ext cx="1056640" cy="1056640"/>
          </a:xfrm>
          <a:prstGeom prst="rect">
            <a:avLst/>
          </a:prstGeom>
        </p:spPr>
      </p:pic>
      <p:sp>
        <p:nvSpPr>
          <p:cNvPr id="49" name="文本框 48"/>
          <p:cNvSpPr txBox="1"/>
          <p:nvPr/>
        </p:nvSpPr>
        <p:spPr>
          <a:xfrm>
            <a:off x="3731260" y="2981325"/>
            <a:ext cx="1056640" cy="337185"/>
          </a:xfrm>
          <a:prstGeom prst="rect">
            <a:avLst/>
          </a:prstGeom>
          <a:noFill/>
        </p:spPr>
        <p:txBody>
          <a:bodyPr wrap="square" rtlCol="0">
            <a:spAutoFit/>
            <a:scene3d>
              <a:camera prst="orthographicFront"/>
              <a:lightRig rig="threePt" dir="t"/>
            </a:scene3d>
            <a:sp3d contourW="12700"/>
          </a:bodyPr>
          <a:lstStyle>
            <a:defPPr>
              <a:defRPr lang="zh-CN"/>
            </a:defPPr>
            <a:lvl1pPr marR="0" lvl="0" algn="ctr" fontAlgn="auto">
              <a:lnSpc>
                <a:spcPct val="100000"/>
              </a:lnSpc>
              <a:spcBef>
                <a:spcPts val="0"/>
              </a:spcBef>
              <a:spcAft>
                <a:spcPts val="0"/>
              </a:spcAft>
              <a:buClrTx/>
              <a:buSzTx/>
              <a:defRPr kumimoji="0" b="1" i="0" u="none" strike="noStrike" cap="none" spc="0" normalizeH="0" baseline="0">
                <a:ln>
                  <a:noFill/>
                </a:ln>
                <a:solidFill>
                  <a:schemeClr val="tx1">
                    <a:lumMod val="65000"/>
                    <a:lumOff val="35000"/>
                  </a:schemeClr>
                </a:solidFill>
                <a:effectLst/>
                <a:uLnTx/>
                <a:uFillTx/>
                <a:latin typeface="Arial" panose="020B0604020202020204"/>
                <a:ea typeface="微软雅黑" panose="020B0503020204020204" charset="-122"/>
              </a:defRPr>
            </a:lvl1pPr>
          </a:lstStyle>
          <a:p>
            <a:pPr algn="l"/>
            <a:r>
              <a:rPr lang="zh-CN" altLang="en-US" sz="1600" b="0" dirty="0">
                <a:effectLst/>
              </a:rPr>
              <a:t>下单支付</a:t>
            </a:r>
          </a:p>
        </p:txBody>
      </p:sp>
      <p:sp>
        <p:nvSpPr>
          <p:cNvPr id="51" name="文本框 50"/>
          <p:cNvSpPr txBox="1"/>
          <p:nvPr/>
        </p:nvSpPr>
        <p:spPr>
          <a:xfrm>
            <a:off x="5433695" y="4272915"/>
            <a:ext cx="1056640" cy="337185"/>
          </a:xfrm>
          <a:prstGeom prst="rect">
            <a:avLst/>
          </a:prstGeom>
          <a:noFill/>
        </p:spPr>
        <p:txBody>
          <a:bodyPr wrap="square" rtlCol="0">
            <a:spAutoFit/>
            <a:scene3d>
              <a:camera prst="orthographicFront"/>
              <a:lightRig rig="threePt" dir="t"/>
            </a:scene3d>
            <a:sp3d contourW="12700"/>
          </a:bodyPr>
          <a:lstStyle>
            <a:defPPr>
              <a:defRPr lang="zh-CN"/>
            </a:defPPr>
            <a:lvl1pPr marR="0" lvl="0" algn="ctr" fontAlgn="auto">
              <a:lnSpc>
                <a:spcPct val="100000"/>
              </a:lnSpc>
              <a:spcBef>
                <a:spcPts val="0"/>
              </a:spcBef>
              <a:spcAft>
                <a:spcPts val="0"/>
              </a:spcAft>
              <a:buClrTx/>
              <a:buSzTx/>
              <a:defRPr kumimoji="0" b="1" i="0" u="none" strike="noStrike" cap="none" spc="0" normalizeH="0" baseline="0">
                <a:ln>
                  <a:noFill/>
                </a:ln>
                <a:solidFill>
                  <a:schemeClr val="tx1">
                    <a:lumMod val="65000"/>
                    <a:lumOff val="35000"/>
                  </a:schemeClr>
                </a:solidFill>
                <a:effectLst/>
                <a:uLnTx/>
                <a:uFillTx/>
                <a:latin typeface="Arial" panose="020B0604020202020204"/>
                <a:ea typeface="微软雅黑" panose="020B0503020204020204" charset="-122"/>
              </a:defRPr>
            </a:lvl1pPr>
          </a:lstStyle>
          <a:p>
            <a:pPr algn="l"/>
            <a:r>
              <a:rPr lang="zh-CN" altLang="en-US" sz="1600" b="0" dirty="0"/>
              <a:t>免费配送</a:t>
            </a:r>
          </a:p>
        </p:txBody>
      </p:sp>
      <p:sp>
        <p:nvSpPr>
          <p:cNvPr id="54" name="文本框 53"/>
          <p:cNvSpPr txBox="1"/>
          <p:nvPr/>
        </p:nvSpPr>
        <p:spPr>
          <a:xfrm>
            <a:off x="7099300" y="2936875"/>
            <a:ext cx="1056640" cy="337185"/>
          </a:xfrm>
          <a:prstGeom prst="rect">
            <a:avLst/>
          </a:prstGeom>
          <a:noFill/>
        </p:spPr>
        <p:txBody>
          <a:bodyPr wrap="square" rtlCol="0">
            <a:spAutoFit/>
            <a:scene3d>
              <a:camera prst="orthographicFront"/>
              <a:lightRig rig="threePt" dir="t"/>
            </a:scene3d>
            <a:sp3d contourW="12700"/>
          </a:bodyPr>
          <a:lstStyle>
            <a:defPPr>
              <a:defRPr lang="zh-CN"/>
            </a:defPPr>
            <a:lvl1pPr marR="0" lvl="0" algn="ctr" fontAlgn="auto">
              <a:lnSpc>
                <a:spcPct val="100000"/>
              </a:lnSpc>
              <a:spcBef>
                <a:spcPts val="0"/>
              </a:spcBef>
              <a:spcAft>
                <a:spcPts val="0"/>
              </a:spcAft>
              <a:buClrTx/>
              <a:buSzTx/>
              <a:defRPr kumimoji="0" b="1" i="0" u="none" strike="noStrike" cap="none" spc="0" normalizeH="0" baseline="0">
                <a:ln>
                  <a:noFill/>
                </a:ln>
                <a:solidFill>
                  <a:schemeClr val="tx1">
                    <a:lumMod val="65000"/>
                    <a:lumOff val="35000"/>
                  </a:schemeClr>
                </a:solidFill>
                <a:effectLst/>
                <a:uLnTx/>
                <a:uFillTx/>
                <a:latin typeface="Arial" panose="020B0604020202020204"/>
                <a:ea typeface="微软雅黑" panose="020B0503020204020204" charset="-122"/>
              </a:defRPr>
            </a:lvl1pPr>
          </a:lstStyle>
          <a:p>
            <a:pPr algn="l"/>
            <a:r>
              <a:rPr lang="zh-CN" altLang="en-US" sz="1600" b="0" dirty="0"/>
              <a:t>开始健身</a:t>
            </a:r>
          </a:p>
        </p:txBody>
      </p:sp>
      <p:sp>
        <p:nvSpPr>
          <p:cNvPr id="55" name="文本框 54"/>
          <p:cNvSpPr txBox="1"/>
          <p:nvPr/>
        </p:nvSpPr>
        <p:spPr>
          <a:xfrm>
            <a:off x="8771255" y="4323080"/>
            <a:ext cx="1056640" cy="337185"/>
          </a:xfrm>
          <a:prstGeom prst="rect">
            <a:avLst/>
          </a:prstGeom>
          <a:noFill/>
        </p:spPr>
        <p:txBody>
          <a:bodyPr wrap="square" rtlCol="0">
            <a:spAutoFit/>
            <a:scene3d>
              <a:camera prst="orthographicFront"/>
              <a:lightRig rig="threePt" dir="t"/>
            </a:scene3d>
            <a:sp3d contourW="12700"/>
          </a:bodyPr>
          <a:lstStyle>
            <a:defPPr>
              <a:defRPr lang="zh-CN"/>
            </a:defPPr>
            <a:lvl1pPr marR="0" lvl="0" algn="ctr" fontAlgn="auto">
              <a:lnSpc>
                <a:spcPct val="100000"/>
              </a:lnSpc>
              <a:spcBef>
                <a:spcPts val="0"/>
              </a:spcBef>
              <a:spcAft>
                <a:spcPts val="0"/>
              </a:spcAft>
              <a:buClrTx/>
              <a:buSzTx/>
              <a:defRPr kumimoji="0" b="1" i="0" u="none" strike="noStrike" cap="none" spc="0" normalizeH="0" baseline="0">
                <a:ln>
                  <a:noFill/>
                </a:ln>
                <a:solidFill>
                  <a:schemeClr val="tx1">
                    <a:lumMod val="65000"/>
                    <a:lumOff val="35000"/>
                  </a:schemeClr>
                </a:solidFill>
                <a:effectLst/>
                <a:uLnTx/>
                <a:uFillTx/>
                <a:latin typeface="Arial" panose="020B0604020202020204"/>
                <a:ea typeface="微软雅黑" panose="020B0503020204020204" charset="-122"/>
              </a:defRPr>
            </a:lvl1pPr>
          </a:lstStyle>
          <a:p>
            <a:pPr algn="l"/>
            <a:r>
              <a:rPr lang="zh-CN" altLang="en-US" sz="1600" b="0" dirty="0"/>
              <a:t>到期退还</a:t>
            </a:r>
          </a:p>
        </p:txBody>
      </p:sp>
      <p:pic>
        <p:nvPicPr>
          <p:cNvPr id="113" name="图片 112"/>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14965" y="2565359"/>
            <a:ext cx="843863" cy="546788"/>
          </a:xfrm>
          <a:prstGeom prst="rect">
            <a:avLst/>
          </a:prstGeom>
        </p:spPr>
      </p:pic>
      <p:pic>
        <p:nvPicPr>
          <p:cNvPr id="2" name="图片 1"/>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8792210" y="2565400"/>
            <a:ext cx="844550" cy="546735"/>
          </a:xfrm>
          <a:prstGeom prst="rect">
            <a:avLst/>
          </a:prstGeom>
        </p:spPr>
      </p:pic>
      <p:pic>
        <p:nvPicPr>
          <p:cNvPr id="10" name="图片 9"/>
          <p:cNvPicPr>
            <a:picLocks noChangeAspect="1"/>
          </p:cNvPicPr>
          <p:nvPr/>
        </p:nvPicPr>
        <p:blipFill>
          <a:blip r:embed="rId5"/>
          <a:stretch>
            <a:fillRect/>
          </a:stretch>
        </p:blipFill>
        <p:spPr>
          <a:xfrm>
            <a:off x="6808470" y="4660265"/>
            <a:ext cx="1638935" cy="1107440"/>
          </a:xfrm>
          <a:prstGeom prst="rect">
            <a:avLst/>
          </a:prstGeom>
        </p:spPr>
      </p:pic>
      <p:pic>
        <p:nvPicPr>
          <p:cNvPr id="31" name="图片 30">
            <a:extLst>
              <a:ext uri="{FF2B5EF4-FFF2-40B4-BE49-F238E27FC236}">
                <a16:creationId xmlns:a16="http://schemas.microsoft.com/office/drawing/2014/main" id="{FA19FA58-E2E8-4D2A-972E-AA82BADB7A0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53850" y="-1270"/>
            <a:ext cx="2138150" cy="682944"/>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5041"/>
  <p:tag name="KSO_WM_UNIT_TYPE" val="m_i"/>
  <p:tag name="KSO_WM_UNIT_INDEX" val="1_1"/>
  <p:tag name="KSO_WM_UNIT_ID" val="diagram20165041_3*m_i*1_1"/>
  <p:tag name="KSO_WM_UNIT_LAYERLEVEL" val="1_1"/>
  <p:tag name="KSO_WM_DIAGRAM_GROUP_CODE" val="m1-1"/>
  <p:tag name="KSO_WM_UNIT_FILL_FORE_SCHEMECOLOR_INDEX" val="6"/>
  <p:tag name="KSO_WM_UNIT_FILL_TYPE" val="1"/>
  <p:tag name="KSO_WM_UNIT_TEXT_FILL_FORE_SCHEMECOLOR_INDEX" val="13"/>
  <p:tag name="KSO_WM_UNIT_TEXT_FILL_TYPE" val="1"/>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5041"/>
  <p:tag name="KSO_WM_UNIT_TYPE" val="m_i"/>
  <p:tag name="KSO_WM_UNIT_INDEX" val="1_1"/>
  <p:tag name="KSO_WM_UNIT_ID" val="diagram20165041_3*m_i*1_1"/>
  <p:tag name="KSO_WM_UNIT_LAYERLEVEL" val="1_1"/>
  <p:tag name="KSO_WM_DIAGRAM_GROUP_CODE" val="m1-1"/>
  <p:tag name="KSO_WM_UNIT_FILL_FORE_SCHEMECOLOR_INDEX" val="6"/>
  <p:tag name="KSO_WM_UNIT_FILL_TYPE" val="1"/>
  <p:tag name="KSO_WM_UNIT_TEXT_FILL_FORE_SCHEMECOLOR_INDEX" val="13"/>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5041"/>
  <p:tag name="KSO_WM_UNIT_TYPE" val="m_i"/>
  <p:tag name="KSO_WM_UNIT_INDEX" val="1_2"/>
  <p:tag name="KSO_WM_UNIT_ID" val="diagram20165041_3*m_i*1_2"/>
  <p:tag name="KSO_WM_UNIT_LAYERLEVEL" val="1_1"/>
  <p:tag name="KSO_WM_DIAGRAM_GROUP_CODE" val="m1-1"/>
  <p:tag name="KSO_WM_UNIT_FILL_FORE_SCHEMECOLOR_INDEX" val="6"/>
  <p:tag name="KSO_WM_UNIT_FILL_TYPE" val="1"/>
  <p:tag name="KSO_WM_UNIT_TEXT_FILL_FORE_SCHEMECOLOR_INDEX" val="13"/>
  <p:tag name="KSO_WM_UNIT_TEXT_FILL_TYPE" val="1"/>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5041"/>
  <p:tag name="KSO_WM_UNIT_TYPE" val="m_i"/>
  <p:tag name="KSO_WM_UNIT_INDEX" val="1_3"/>
  <p:tag name="KSO_WM_UNIT_ID" val="diagram20165041_3*m_i*1_3"/>
  <p:tag name="KSO_WM_UNIT_LAYERLEVEL" val="1_1"/>
  <p:tag name="KSO_WM_DIAGRAM_GROUP_CODE" val="m1-1"/>
  <p:tag name="KSO_WM_UNIT_FILL_FORE_SCHEMECOLOR_INDEX" val="6"/>
  <p:tag name="KSO_WM_UNIT_FILL_TYPE" val="1"/>
  <p:tag name="KSO_WM_UNIT_TEXT_FILL_FORE_SCHEMECOLOR_INDEX" val="13"/>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5041"/>
  <p:tag name="KSO_WM_UNIT_TYPE" val="m_i"/>
  <p:tag name="KSO_WM_UNIT_INDEX" val="1_10"/>
  <p:tag name="KSO_WM_UNIT_ID" val="diagram20165041_3*m_i*1_10"/>
  <p:tag name="KSO_WM_UNIT_LAYERLEVEL" val="1_1"/>
  <p:tag name="KSO_WM_DIAGRAM_GROUP_CODE" val="m1-1"/>
  <p:tag name="KSO_WM_UNIT_LINE_FORE_SCHEMECOLOR_INDEX" val="6"/>
  <p:tag name="KSO_WM_UNIT_LINE_FILL_TYPE" val="2"/>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5041"/>
  <p:tag name="KSO_WM_UNIT_TYPE" val="m_i"/>
  <p:tag name="KSO_WM_UNIT_INDEX" val="1_11"/>
  <p:tag name="KSO_WM_UNIT_ID" val="diagram20165041_3*m_i*1_11"/>
  <p:tag name="KSO_WM_UNIT_LAYERLEVEL" val="1_1"/>
  <p:tag name="KSO_WM_DIAGRAM_GROUP_CODE" val="m1-1"/>
  <p:tag name="KSO_WM_UNIT_LINE_FORE_SCHEMECOLOR_INDEX" val="6"/>
  <p:tag name="KSO_WM_UNIT_LINE_FILL_TYPE" val="2"/>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5041"/>
  <p:tag name="KSO_WM_UNIT_TYPE" val="m_i"/>
  <p:tag name="KSO_WM_UNIT_INDEX" val="1_14"/>
  <p:tag name="KSO_WM_UNIT_ID" val="diagram20165041_3*m_i*1_14"/>
  <p:tag name="KSO_WM_UNIT_LAYERLEVEL" val="1_1"/>
  <p:tag name="KSO_WM_DIAGRAM_GROUP_CODE" val="m1-1"/>
  <p:tag name="KSO_WM_UNIT_LINE_FORE_SCHEMECOLOR_INDEX" val="6"/>
  <p:tag name="KSO_WM_UNIT_LINE_FILL_TYPE" val="2"/>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5041"/>
  <p:tag name="KSO_WM_UNIT_TYPE" val="m_i"/>
  <p:tag name="KSO_WM_UNIT_INDEX" val="1_12"/>
  <p:tag name="KSO_WM_UNIT_ID" val="diagram20165041_3*m_i*1_12"/>
  <p:tag name="KSO_WM_UNIT_LAYERLEVEL" val="1_1"/>
  <p:tag name="KSO_WM_DIAGRAM_GROUP_CODE" val="m1-1"/>
  <p:tag name="KSO_WM_UNIT_LINE_FORE_SCHEMECOLOR_INDEX" val="6"/>
  <p:tag name="KSO_WM_UNIT_LINE_FILL_TYPE" val="2"/>
</p:tagLst>
</file>

<file path=ppt/tags/tag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5041"/>
  <p:tag name="KSO_WM_UNIT_TYPE" val="m_i"/>
  <p:tag name="KSO_WM_UNIT_INDEX" val="1_12"/>
  <p:tag name="KSO_WM_UNIT_ID" val="diagram20165041_3*m_i*1_12"/>
  <p:tag name="KSO_WM_UNIT_LAYERLEVEL" val="1_1"/>
  <p:tag name="KSO_WM_DIAGRAM_GROUP_CODE" val="m1-1"/>
  <p:tag name="KSO_WM_UNIT_LINE_FORE_SCHEMECOLOR_INDEX" val="6"/>
  <p:tag name="KSO_WM_UNIT_LINE_FILL_TYPE" val="2"/>
</p:tagLst>
</file>

<file path=ppt/tags/tag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5041"/>
  <p:tag name="KSO_WM_UNIT_TYPE" val="m_i"/>
  <p:tag name="KSO_WM_UNIT_INDEX" val="1_12"/>
  <p:tag name="KSO_WM_UNIT_ID" val="diagram20165041_3*m_i*1_12"/>
  <p:tag name="KSO_WM_UNIT_LAYERLEVEL" val="1_1"/>
  <p:tag name="KSO_WM_DIAGRAM_GROUP_CODE" val="m1-1"/>
  <p:tag name="KSO_WM_UNIT_LINE_FORE_SCHEMECOLOR_INDEX" val="6"/>
  <p:tag name="KSO_WM_UNIT_LINE_FILL_TYPE" val="2"/>
</p:tagLst>
</file>

<file path=ppt/tags/tag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5041"/>
  <p:tag name="KSO_WM_UNIT_TYPE" val="m_i"/>
  <p:tag name="KSO_WM_UNIT_INDEX" val="1_1"/>
  <p:tag name="KSO_WM_UNIT_ID" val="diagram20165041_3*m_i*1_1"/>
  <p:tag name="KSO_WM_UNIT_LAYERLEVEL" val="1_1"/>
  <p:tag name="KSO_WM_DIAGRAM_GROUP_CODE" val="m1-1"/>
  <p:tag name="KSO_WM_UNIT_FILL_FORE_SCHEMECOLOR_INDEX" val="6"/>
  <p:tag name="KSO_WM_UNIT_FILL_TYPE" val="1"/>
  <p:tag name="KSO_WM_UNIT_TEXT_FILL_FORE_SCHEMECOLOR_INDEX" val="13"/>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5041"/>
  <p:tag name="KSO_WM_UNIT_TYPE" val="m_i"/>
  <p:tag name="KSO_WM_UNIT_INDEX" val="1_2"/>
  <p:tag name="KSO_WM_UNIT_ID" val="diagram20165041_3*m_i*1_2"/>
  <p:tag name="KSO_WM_UNIT_LAYERLEVEL" val="1_1"/>
  <p:tag name="KSO_WM_DIAGRAM_GROUP_CODE" val="m1-1"/>
  <p:tag name="KSO_WM_UNIT_FILL_FORE_SCHEMECOLOR_INDEX" val="6"/>
  <p:tag name="KSO_WM_UNIT_FILL_TYPE" val="1"/>
  <p:tag name="KSO_WM_UNIT_TEXT_FILL_FORE_SCHEMECOLOR_INDEX" val="13"/>
  <p:tag name="KSO_WM_UNIT_TEXT_FILL_TYPE" val="1"/>
</p:tagLst>
</file>

<file path=ppt/tags/tag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5041"/>
  <p:tag name="KSO_WM_UNIT_TYPE" val="m_i"/>
  <p:tag name="KSO_WM_UNIT_INDEX" val="1_2"/>
  <p:tag name="KSO_WM_UNIT_ID" val="diagram20165041_3*m_i*1_2"/>
  <p:tag name="KSO_WM_UNIT_LAYERLEVEL" val="1_1"/>
  <p:tag name="KSO_WM_DIAGRAM_GROUP_CODE" val="m1-1"/>
  <p:tag name="KSO_WM_UNIT_FILL_FORE_SCHEMECOLOR_INDEX" val="6"/>
  <p:tag name="KSO_WM_UNIT_FILL_TYPE" val="1"/>
  <p:tag name="KSO_WM_UNIT_TEXT_FILL_FORE_SCHEMECOLOR_INDEX" val="13"/>
  <p:tag name="KSO_WM_UNIT_TEXT_FILL_TYPE" val="1"/>
</p:tagLst>
</file>

<file path=ppt/tags/tag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5041"/>
  <p:tag name="KSO_WM_UNIT_TYPE" val="m_i"/>
  <p:tag name="KSO_WM_UNIT_INDEX" val="1_3"/>
  <p:tag name="KSO_WM_UNIT_ID" val="diagram20165041_3*m_i*1_3"/>
  <p:tag name="KSO_WM_UNIT_LAYERLEVEL" val="1_1"/>
  <p:tag name="KSO_WM_DIAGRAM_GROUP_CODE" val="m1-1"/>
  <p:tag name="KSO_WM_UNIT_FILL_FORE_SCHEMECOLOR_INDEX" val="6"/>
  <p:tag name="KSO_WM_UNIT_FILL_TYPE" val="1"/>
  <p:tag name="KSO_WM_UNIT_TEXT_FILL_FORE_SCHEMECOLOR_INDEX" val="13"/>
  <p:tag name="KSO_WM_UNIT_TEXT_FILL_TYPE" val="1"/>
</p:tagLst>
</file>

<file path=ppt/tags/tag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5041"/>
  <p:tag name="KSO_WM_UNIT_TYPE" val="m_i"/>
  <p:tag name="KSO_WM_UNIT_INDEX" val="1_10"/>
  <p:tag name="KSO_WM_UNIT_ID" val="diagram20165041_3*m_i*1_10"/>
  <p:tag name="KSO_WM_UNIT_LAYERLEVEL" val="1_1"/>
  <p:tag name="KSO_WM_DIAGRAM_GROUP_CODE" val="m1-1"/>
  <p:tag name="KSO_WM_UNIT_LINE_FORE_SCHEMECOLOR_INDEX" val="6"/>
  <p:tag name="KSO_WM_UNIT_LINE_FILL_TYPE" val="2"/>
</p:tagLst>
</file>

<file path=ppt/tags/tag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5041"/>
  <p:tag name="KSO_WM_UNIT_TYPE" val="m_i"/>
  <p:tag name="KSO_WM_UNIT_INDEX" val="1_11"/>
  <p:tag name="KSO_WM_UNIT_ID" val="diagram20165041_3*m_i*1_11"/>
  <p:tag name="KSO_WM_UNIT_LAYERLEVEL" val="1_1"/>
  <p:tag name="KSO_WM_DIAGRAM_GROUP_CODE" val="m1-1"/>
  <p:tag name="KSO_WM_UNIT_LINE_FORE_SCHEMECOLOR_INDEX" val="6"/>
  <p:tag name="KSO_WM_UNIT_LINE_FILL_TYPE" val="2"/>
</p:tagLst>
</file>

<file path=ppt/tags/tag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5041"/>
  <p:tag name="KSO_WM_UNIT_TYPE" val="m_i"/>
  <p:tag name="KSO_WM_UNIT_INDEX" val="1_14"/>
  <p:tag name="KSO_WM_UNIT_ID" val="diagram20165041_3*m_i*1_14"/>
  <p:tag name="KSO_WM_UNIT_LAYERLEVEL" val="1_1"/>
  <p:tag name="KSO_WM_DIAGRAM_GROUP_CODE" val="m1-1"/>
  <p:tag name="KSO_WM_UNIT_LINE_FORE_SCHEMECOLOR_INDEX" val="6"/>
  <p:tag name="KSO_WM_UNIT_LINE_FILL_TYPE" val="2"/>
</p:tagLst>
</file>

<file path=ppt/tags/tag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5041"/>
  <p:tag name="KSO_WM_UNIT_TYPE" val="m_i"/>
  <p:tag name="KSO_WM_UNIT_INDEX" val="1_12"/>
  <p:tag name="KSO_WM_UNIT_ID" val="diagram20165041_3*m_i*1_12"/>
  <p:tag name="KSO_WM_UNIT_LAYERLEVEL" val="1_1"/>
  <p:tag name="KSO_WM_DIAGRAM_GROUP_CODE" val="m1-1"/>
  <p:tag name="KSO_WM_UNIT_LINE_FORE_SCHEMECOLOR_INDEX" val="6"/>
  <p:tag name="KSO_WM_UNIT_LINE_FILL_TYPE" val="2"/>
</p:tagLst>
</file>

<file path=ppt/tags/tag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5041"/>
  <p:tag name="KSO_WM_UNIT_TYPE" val="m_i"/>
  <p:tag name="KSO_WM_UNIT_INDEX" val="1_12"/>
  <p:tag name="KSO_WM_UNIT_ID" val="diagram20165041_3*m_i*1_12"/>
  <p:tag name="KSO_WM_UNIT_LAYERLEVEL" val="1_1"/>
  <p:tag name="KSO_WM_DIAGRAM_GROUP_CODE" val="m1-1"/>
  <p:tag name="KSO_WM_UNIT_LINE_FORE_SCHEMECOLOR_INDEX" val="6"/>
  <p:tag name="KSO_WM_UNIT_LINE_FILL_TYPE" val="2"/>
</p:tagLst>
</file>

<file path=ppt/tags/tag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5041"/>
  <p:tag name="KSO_WM_UNIT_TYPE" val="m_i"/>
  <p:tag name="KSO_WM_UNIT_INDEX" val="1_12"/>
  <p:tag name="KSO_WM_UNIT_ID" val="diagram20165041_3*m_i*1_12"/>
  <p:tag name="KSO_WM_UNIT_LAYERLEVEL" val="1_1"/>
  <p:tag name="KSO_WM_DIAGRAM_GROUP_CODE" val="m1-1"/>
  <p:tag name="KSO_WM_UNIT_LINE_FORE_SCHEMECOLOR_INDEX" val="6"/>
  <p:tag name="KSO_WM_UNIT_LINE_FILL_TYPE" val="2"/>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5041"/>
  <p:tag name="KSO_WM_UNIT_TYPE" val="m_i"/>
  <p:tag name="KSO_WM_UNIT_INDEX" val="1_3"/>
  <p:tag name="KSO_WM_UNIT_ID" val="diagram20165041_3*m_i*1_3"/>
  <p:tag name="KSO_WM_UNIT_LAYERLEVEL" val="1_1"/>
  <p:tag name="KSO_WM_DIAGRAM_GROUP_CODE" val="m1-1"/>
  <p:tag name="KSO_WM_UNIT_FILL_FORE_SCHEMECOLOR_INDEX" val="6"/>
  <p:tag name="KSO_WM_UNIT_FILL_TYPE" val="1"/>
  <p:tag name="KSO_WM_UNIT_TEXT_FILL_FORE_SCHEMECOLOR_INDEX" val="13"/>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5041"/>
  <p:tag name="KSO_WM_UNIT_TYPE" val="m_i"/>
  <p:tag name="KSO_WM_UNIT_INDEX" val="1_10"/>
  <p:tag name="KSO_WM_UNIT_ID" val="diagram20165041_3*m_i*1_10"/>
  <p:tag name="KSO_WM_UNIT_LAYERLEVEL" val="1_1"/>
  <p:tag name="KSO_WM_DIAGRAM_GROUP_CODE" val="m1-1"/>
  <p:tag name="KSO_WM_UNIT_LINE_FORE_SCHEMECOLOR_INDEX" val="6"/>
  <p:tag name="KSO_WM_UNIT_LINE_FILL_TYPE" val="2"/>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5041"/>
  <p:tag name="KSO_WM_UNIT_TYPE" val="m_i"/>
  <p:tag name="KSO_WM_UNIT_INDEX" val="1_11"/>
  <p:tag name="KSO_WM_UNIT_ID" val="diagram20165041_3*m_i*1_11"/>
  <p:tag name="KSO_WM_UNIT_LAYERLEVEL" val="1_1"/>
  <p:tag name="KSO_WM_DIAGRAM_GROUP_CODE" val="m1-1"/>
  <p:tag name="KSO_WM_UNIT_LINE_FORE_SCHEMECOLOR_INDEX" val="6"/>
  <p:tag name="KSO_WM_UNIT_LINE_FILL_TYPE" val="2"/>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5041"/>
  <p:tag name="KSO_WM_UNIT_TYPE" val="m_i"/>
  <p:tag name="KSO_WM_UNIT_INDEX" val="1_14"/>
  <p:tag name="KSO_WM_UNIT_ID" val="diagram20165041_3*m_i*1_14"/>
  <p:tag name="KSO_WM_UNIT_LAYERLEVEL" val="1_1"/>
  <p:tag name="KSO_WM_DIAGRAM_GROUP_CODE" val="m1-1"/>
  <p:tag name="KSO_WM_UNIT_LINE_FORE_SCHEMECOLOR_INDEX" val="6"/>
  <p:tag name="KSO_WM_UNIT_LINE_FILL_TYPE" val="2"/>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5041"/>
  <p:tag name="KSO_WM_UNIT_TYPE" val="m_i"/>
  <p:tag name="KSO_WM_UNIT_INDEX" val="1_12"/>
  <p:tag name="KSO_WM_UNIT_ID" val="diagram20165041_3*m_i*1_12"/>
  <p:tag name="KSO_WM_UNIT_LAYERLEVEL" val="1_1"/>
  <p:tag name="KSO_WM_DIAGRAM_GROUP_CODE" val="m1-1"/>
  <p:tag name="KSO_WM_UNIT_LINE_FORE_SCHEMECOLOR_INDEX" val="6"/>
  <p:tag name="KSO_WM_UNIT_LINE_FILL_TYPE" val="2"/>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5041"/>
  <p:tag name="KSO_WM_UNIT_TYPE" val="m_i"/>
  <p:tag name="KSO_WM_UNIT_INDEX" val="1_12"/>
  <p:tag name="KSO_WM_UNIT_ID" val="diagram20165041_3*m_i*1_12"/>
  <p:tag name="KSO_WM_UNIT_LAYERLEVEL" val="1_1"/>
  <p:tag name="KSO_WM_DIAGRAM_GROUP_CODE" val="m1-1"/>
  <p:tag name="KSO_WM_UNIT_LINE_FORE_SCHEMECOLOR_INDEX" val="6"/>
  <p:tag name="KSO_WM_UNIT_LINE_FILL_TYPE" val="2"/>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65041"/>
  <p:tag name="KSO_WM_UNIT_TYPE" val="m_i"/>
  <p:tag name="KSO_WM_UNIT_INDEX" val="1_12"/>
  <p:tag name="KSO_WM_UNIT_ID" val="diagram20165041_3*m_i*1_12"/>
  <p:tag name="KSO_WM_UNIT_LAYERLEVEL" val="1_1"/>
  <p:tag name="KSO_WM_DIAGRAM_GROUP_CODE" val="m1-1"/>
  <p:tag name="KSO_WM_UNIT_LINE_FORE_SCHEMECOLOR_INDEX" val="6"/>
  <p:tag name="KSO_WM_UNIT_LINE_FILL_TYPE" val="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a:solidFill>
            <a:srgbClr val="4A5A6F"/>
          </a:solidFill>
          <a:prstDash val="lgDashDotDot"/>
          <a:tailEnd type="oval"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990</Words>
  <Application>Microsoft Office PowerPoint</Application>
  <PresentationFormat>宽屏</PresentationFormat>
  <Paragraphs>199</Paragraphs>
  <Slides>21</Slides>
  <Notes>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21</vt:i4>
      </vt:variant>
    </vt:vector>
  </HeadingPairs>
  <TitlesOfParts>
    <vt:vector size="29" baseType="lpstr">
      <vt:lpstr>方正综艺简体</vt:lpstr>
      <vt:lpstr>华康俪金黑W8</vt:lpstr>
      <vt:lpstr>宋体</vt: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李波</dc:creator>
  <cp:lastModifiedBy>yashima</cp:lastModifiedBy>
  <cp:revision>1460</cp:revision>
  <dcterms:created xsi:type="dcterms:W3CDTF">2017-08-19T02:32:00Z</dcterms:created>
  <dcterms:modified xsi:type="dcterms:W3CDTF">2018-06-20T02:23:39Z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